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80" r:id="rId3"/>
    <p:sldId id="261" r:id="rId4"/>
    <p:sldId id="279" r:id="rId5"/>
    <p:sldId id="278" r:id="rId6"/>
    <p:sldId id="281" r:id="rId7"/>
    <p:sldId id="282" r:id="rId8"/>
    <p:sldId id="284" r:id="rId9"/>
    <p:sldId id="285" r:id="rId10"/>
    <p:sldId id="286" r:id="rId11"/>
    <p:sldId id="293" r:id="rId12"/>
    <p:sldId id="294" r:id="rId13"/>
    <p:sldId id="288" r:id="rId14"/>
    <p:sldId id="289" r:id="rId15"/>
    <p:sldId id="291" r:id="rId16"/>
    <p:sldId id="277" r:id="rId17"/>
    <p:sldId id="292" r:id="rId18"/>
  </p:sldIdLst>
  <p:sldSz cx="9144000" cy="6858000" type="screen4x3"/>
  <p:notesSz cx="6858000" cy="9144000"/>
  <p:embeddedFontLst>
    <p:embeddedFont>
      <p:font typeface="Adobe 고딕 Std B" panose="020B0800000000000000" pitchFamily="34" charset="-127"/>
      <p:bold r:id="rId19"/>
    </p:embeddedFont>
    <p:embeddedFont>
      <p:font typeface="D2Coding" panose="020B0609020101020101" pitchFamily="49" charset="-127"/>
      <p:regular r:id="rId20"/>
      <p:bold r:id="rId21"/>
    </p:embeddedFont>
    <p:embeddedFont>
      <p:font typeface="나눔고딕" panose="020D0604000000000000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도현" panose="020B0600000101010101" pitchFamily="50" charset="-127"/>
      <p:regular r:id="rId26"/>
    </p:embeddedFont>
    <p:embeddedFont>
      <p:font typeface="배달의민족 주아" panose="02020603020101020101" pitchFamily="18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B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81" autoAdjust="0"/>
    <p:restoredTop sz="96353" autoAdjust="0"/>
  </p:normalViewPr>
  <p:slideViewPr>
    <p:cSldViewPr snapToGrid="0">
      <p:cViewPr>
        <p:scale>
          <a:sx n="100" d="100"/>
          <a:sy n="100" d="100"/>
        </p:scale>
        <p:origin x="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75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2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1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3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22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75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2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2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1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3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28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E5B6-3BE8-46FF-B7F8-B30187452279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32FA4-C6D2-4DA1-8051-6861B64C6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55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8CAE068-3ED6-481F-94E7-F51F3C809478}"/>
              </a:ext>
            </a:extLst>
          </p:cNvPr>
          <p:cNvSpPr/>
          <p:nvPr/>
        </p:nvSpPr>
        <p:spPr>
          <a:xfrm>
            <a:off x="0" y="0"/>
            <a:ext cx="9144000" cy="63246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463550" y="249131"/>
            <a:ext cx="694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HoonModern Bold" panose="020B0800000000000000" pitchFamily="34" charset="0"/>
              </a:rPr>
              <a:t>And When We Advance</a:t>
            </a:r>
            <a:endParaRPr lang="ko-KR" altLang="en-US" sz="4400" dirty="0">
              <a:solidFill>
                <a:schemeClr val="bg1"/>
              </a:solidFill>
              <a:latin typeface="1HoonModern Bold" panose="020B0800000000000000" pitchFamily="34" charset="0"/>
            </a:endParaRP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FE33E418-3C0E-49D1-82B2-27C86F6B65B2}"/>
              </a:ext>
            </a:extLst>
          </p:cNvPr>
          <p:cNvSpPr txBox="1">
            <a:spLocks/>
          </p:cNvSpPr>
          <p:nvPr/>
        </p:nvSpPr>
        <p:spPr>
          <a:xfrm>
            <a:off x="58723" y="3627772"/>
            <a:ext cx="4211327" cy="1841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2017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2017-06-27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최초 프로젝트 제안서 작성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2017-07-04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게임 캐릭터 이미지 적용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2017-09-17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게임 컨셉 및 스토리 수정 적용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2017-10-07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졸업작품 기획서 양식으로 수정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2018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2018-11-23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졸업작품 변경된 내용 적용</a:t>
            </a:r>
            <a:b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</a:b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2018-11-25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기술부분 주제 결정 및 작성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2018-11-28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발표용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PPT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애니메이션 적용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2018-11-30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Arial" pitchFamily="34" charset="0"/>
              </a:rPr>
              <a:t>일부 단어 수정 및 일정 작성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2B9DED-9B16-49D5-ADC7-C2A0D958B690}"/>
              </a:ext>
            </a:extLst>
          </p:cNvPr>
          <p:cNvSpPr txBox="1"/>
          <p:nvPr/>
        </p:nvSpPr>
        <p:spPr>
          <a:xfrm>
            <a:off x="6356350" y="372241"/>
            <a:ext cx="278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1HoonModern Bold" panose="020B0800000000000000" pitchFamily="34" charset="0"/>
              </a:rPr>
              <a:t>발표용 </a:t>
            </a:r>
            <a:r>
              <a:rPr lang="en-US" altLang="ko-KR" sz="3600" dirty="0">
                <a:solidFill>
                  <a:schemeClr val="bg1"/>
                </a:solidFill>
                <a:latin typeface="1HoonModern Bold" panose="020B0800000000000000" pitchFamily="34" charset="0"/>
              </a:rPr>
              <a:t>PPT</a:t>
            </a:r>
            <a:endParaRPr lang="ko-KR" altLang="en-US" sz="3600" dirty="0">
              <a:solidFill>
                <a:schemeClr val="bg1"/>
              </a:solidFill>
              <a:latin typeface="1HoonModern Bold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6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61703" y="1747214"/>
            <a:ext cx="2599508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6421" y="1798014"/>
            <a:ext cx="9144000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Programming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2271751" y="2111522"/>
            <a:ext cx="6872251" cy="810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Visual Studio 2017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(C++)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Unreal Engine 4.19.2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(Blueprint)</a:t>
            </a: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1703" y="2942173"/>
            <a:ext cx="2599508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6421" y="2992973"/>
            <a:ext cx="9144000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Design &amp; Art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2271751" y="3306481"/>
            <a:ext cx="6872251" cy="142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Autodesk Maya 2018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(edit animation)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 </a:t>
            </a:r>
          </a:p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Fuse CC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(character Mesh)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</a:p>
          <a:p>
            <a:pPr algn="l"/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Mixamo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(character animation)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PhotoShop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CS 6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(make UI resource , edit texture)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1703" y="4817661"/>
            <a:ext cx="2599508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56421" y="4868461"/>
            <a:ext cx="9144000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Planner</a:t>
            </a:r>
          </a:p>
        </p:txBody>
      </p:sp>
      <p:sp>
        <p:nvSpPr>
          <p:cNvPr id="15" name="Subtitle 1"/>
          <p:cNvSpPr txBox="1">
            <a:spLocks/>
          </p:cNvSpPr>
          <p:nvPr/>
        </p:nvSpPr>
        <p:spPr>
          <a:xfrm>
            <a:off x="2271751" y="5165911"/>
            <a:ext cx="6872251" cy="142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GitHub</a:t>
            </a:r>
          </a:p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Excel Online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(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tasklist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)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Trello</a:t>
            </a:r>
          </a:p>
          <a:p>
            <a:pPr algn="l"/>
            <a:endParaRPr lang="en-US" altLang="ko-KR" sz="2200" b="1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F67999B-39C3-4CF0-AD7C-6862DBC9DC80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  <a:endParaRPr 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655D1-1F09-48B3-B77F-0710219AB976}"/>
              </a:ext>
            </a:extLst>
          </p:cNvPr>
          <p:cNvSpPr/>
          <p:nvPr/>
        </p:nvSpPr>
        <p:spPr>
          <a:xfrm>
            <a:off x="561703" y="823289"/>
            <a:ext cx="2599508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11FC706-4D6E-44B9-8025-59BB8F8609D7}"/>
              </a:ext>
            </a:extLst>
          </p:cNvPr>
          <p:cNvSpPr txBox="1">
            <a:spLocks/>
          </p:cNvSpPr>
          <p:nvPr/>
        </p:nvSpPr>
        <p:spPr>
          <a:xfrm>
            <a:off x="256421" y="874089"/>
            <a:ext cx="2677279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OS</a:t>
            </a:r>
          </a:p>
        </p:txBody>
      </p:sp>
      <p:sp>
        <p:nvSpPr>
          <p:cNvPr id="19" name="Subtitle 1">
            <a:extLst>
              <a:ext uri="{FF2B5EF4-FFF2-40B4-BE49-F238E27FC236}">
                <a16:creationId xmlns:a16="http://schemas.microsoft.com/office/drawing/2014/main" id="{34AD51C9-4975-48AC-90D0-5E49F4ACA27E}"/>
              </a:ext>
            </a:extLst>
          </p:cNvPr>
          <p:cNvSpPr txBox="1">
            <a:spLocks/>
          </p:cNvSpPr>
          <p:nvPr/>
        </p:nvSpPr>
        <p:spPr>
          <a:xfrm>
            <a:off x="2271751" y="1178073"/>
            <a:ext cx="6872251" cy="548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Microsoft Windows 10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696D9C-15DD-4B02-B289-A8A64A8590F8}"/>
              </a:ext>
            </a:extLst>
          </p:cNvPr>
          <p:cNvSpPr/>
          <p:nvPr/>
        </p:nvSpPr>
        <p:spPr>
          <a:xfrm>
            <a:off x="9172352" y="0"/>
            <a:ext cx="9144000" cy="685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6478C7-7BDA-4C40-90D2-76D2BB75290E}"/>
              </a:ext>
            </a:extLst>
          </p:cNvPr>
          <p:cNvSpPr/>
          <p:nvPr/>
        </p:nvSpPr>
        <p:spPr>
          <a:xfrm>
            <a:off x="18344702" y="0"/>
            <a:ext cx="9144000" cy="685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8B733-BED0-4A93-86DC-117F3557D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54"/>
          <a:stretch/>
        </p:blipFill>
        <p:spPr>
          <a:xfrm>
            <a:off x="467245" y="770244"/>
            <a:ext cx="8115052" cy="5421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1F0BCC-2312-4C82-9857-509152F2C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24" y="770238"/>
            <a:ext cx="8734380" cy="5421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3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61703" y="829493"/>
            <a:ext cx="1724297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6421" y="880293"/>
            <a:ext cx="9144000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Programming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5767840" y="-2851162"/>
            <a:ext cx="6752320" cy="142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적절한 레벨스트리밍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공간분할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레벨 디자인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: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액터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병합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매쉬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컬링을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통한 퍼포먼스 향상을 고려 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다양한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LOD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기법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: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스카이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스피어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컬링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임포스터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빌보드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Simpolygon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16" name="Subtitle 1"/>
          <p:cNvSpPr txBox="1">
            <a:spLocks/>
          </p:cNvSpPr>
          <p:nvPr/>
        </p:nvSpPr>
        <p:spPr>
          <a:xfrm>
            <a:off x="1131271" y="1184111"/>
            <a:ext cx="7333343" cy="460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오픈 월드 구현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– Level Of Detail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최적화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CA5821-1C52-4EDF-B2D9-6F85977D3BC9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</a:t>
            </a:r>
            <a:endParaRPr 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7E4C63-63FE-49E4-B5FD-B5FDE9DF7872}"/>
              </a:ext>
            </a:extLst>
          </p:cNvPr>
          <p:cNvGrpSpPr/>
          <p:nvPr/>
        </p:nvGrpSpPr>
        <p:grpSpPr>
          <a:xfrm>
            <a:off x="500624" y="2219191"/>
            <a:ext cx="17815728" cy="3098768"/>
            <a:chOff x="500624" y="2219191"/>
            <a:chExt cx="17815728" cy="309876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9FA43F-9B07-479A-8ECC-C21A6B5D704A}"/>
                </a:ext>
              </a:extLst>
            </p:cNvPr>
            <p:cNvGrpSpPr/>
            <p:nvPr/>
          </p:nvGrpSpPr>
          <p:grpSpPr>
            <a:xfrm>
              <a:off x="10068351" y="2219191"/>
              <a:ext cx="7567739" cy="2501387"/>
              <a:chOff x="9736850" y="2219191"/>
              <a:chExt cx="7567739" cy="2501387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EDFACAA-DDE4-4BDF-989F-D0120823DA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7588"/>
              <a:stretch/>
            </p:blipFill>
            <p:spPr>
              <a:xfrm>
                <a:off x="9736851" y="2219191"/>
                <a:ext cx="4721021" cy="112005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EA3D2864-93B3-48D9-9F7B-266894E11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1735"/>
              <a:stretch/>
            </p:blipFill>
            <p:spPr>
              <a:xfrm>
                <a:off x="9736850" y="3655473"/>
                <a:ext cx="4721021" cy="1065105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06CAC53-C86D-46A6-826E-D3F4C41D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88574" y="2219191"/>
                <a:ext cx="2516015" cy="250138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6C2C142-47CE-460C-9ABB-34E104C45DE1}"/>
                </a:ext>
              </a:extLst>
            </p:cNvPr>
            <p:cNvGrpSpPr/>
            <p:nvPr/>
          </p:nvGrpSpPr>
          <p:grpSpPr>
            <a:xfrm>
              <a:off x="500624" y="2341274"/>
              <a:ext cx="8311642" cy="2976685"/>
              <a:chOff x="500624" y="2341274"/>
              <a:chExt cx="8311642" cy="2976685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07F86551-5A54-43B8-BA34-58BC4CC6B1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180" r="25061" b="32184"/>
              <a:stretch/>
            </p:blipFill>
            <p:spPr>
              <a:xfrm>
                <a:off x="561703" y="2341274"/>
                <a:ext cx="3793521" cy="236319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4" name="Subtitle 1">
                <a:extLst>
                  <a:ext uri="{FF2B5EF4-FFF2-40B4-BE49-F238E27FC236}">
                    <a16:creationId xmlns:a16="http://schemas.microsoft.com/office/drawing/2014/main" id="{9B998249-7E04-4CC3-BF94-49372A4C2B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624" y="5004456"/>
                <a:ext cx="3914775" cy="3135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SzPct val="150000"/>
                  <a:buFont typeface="Arial"/>
                  <a:buNone/>
                  <a:defRPr sz="3200" b="0" kern="1200">
                    <a:solidFill>
                      <a:srgbClr val="252525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SzPct val="100000"/>
                  <a:buFont typeface="Courier New"/>
                  <a:buNone/>
                  <a:defRPr sz="14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+mj-lt"/>
                  <a:buNone/>
                  <a:defRPr sz="12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Static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Mesh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단위의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LOD (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위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4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머테리얼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변경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)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6BE7A9E-E22F-4606-9336-1AA575648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0157" t="3303" r="5370" b="3439"/>
              <a:stretch/>
            </p:blipFill>
            <p:spPr>
              <a:xfrm>
                <a:off x="4882376" y="2341274"/>
                <a:ext cx="3793521" cy="2363197"/>
              </a:xfrm>
              <a:prstGeom prst="rect">
                <a:avLst/>
              </a:prstGeom>
            </p:spPr>
          </p:pic>
          <p:sp>
            <p:nvSpPr>
              <p:cNvPr id="15" name="Subtitle 1">
                <a:extLst>
                  <a:ext uri="{FF2B5EF4-FFF2-40B4-BE49-F238E27FC236}">
                    <a16:creationId xmlns:a16="http://schemas.microsoft.com/office/drawing/2014/main" id="{9CF226F2-3E25-4401-921B-564B2206EF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7491" y="5004456"/>
                <a:ext cx="3914775" cy="3135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SzPct val="150000"/>
                  <a:buFont typeface="Arial"/>
                  <a:buNone/>
                  <a:defRPr sz="3200" b="0" kern="1200">
                    <a:solidFill>
                      <a:srgbClr val="252525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SzPct val="100000"/>
                  <a:buFont typeface="Courier New"/>
                  <a:buNone/>
                  <a:defRPr sz="14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+mj-lt"/>
                  <a:buNone/>
                  <a:defRPr sz="12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2D Imposter</a:t>
                </a: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Billboard</a:t>
                </a:r>
              </a:p>
            </p:txBody>
          </p:sp>
        </p:grpSp>
        <p:sp>
          <p:nvSpPr>
            <p:cNvPr id="17" name="Subtitle 1">
              <a:extLst>
                <a:ext uri="{FF2B5EF4-FFF2-40B4-BE49-F238E27FC236}">
                  <a16:creationId xmlns:a16="http://schemas.microsoft.com/office/drawing/2014/main" id="{ACD3B908-AAE2-4357-9849-CEB2B866F731}"/>
                </a:ext>
              </a:extLst>
            </p:cNvPr>
            <p:cNvSpPr txBox="1">
              <a:spLocks/>
            </p:cNvSpPr>
            <p:nvPr/>
          </p:nvSpPr>
          <p:spPr>
            <a:xfrm>
              <a:off x="10471473" y="5004456"/>
              <a:ext cx="3914775" cy="31350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SzPct val="150000"/>
                <a:buFont typeface="Arial"/>
                <a:buNone/>
                <a:defRPr sz="3200" b="0" kern="1200">
                  <a:solidFill>
                    <a:srgbClr val="252525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SzPct val="100000"/>
                <a:buFont typeface="Courier New"/>
                <a:buNone/>
                <a:defRPr sz="1400" b="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+mj-lt"/>
                <a:buNone/>
                <a:defRPr sz="1200" b="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100" b="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100" b="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HLOD (LOD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Color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View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Mode)</a:t>
              </a:r>
            </a:p>
          </p:txBody>
        </p:sp>
        <p:sp>
          <p:nvSpPr>
            <p:cNvPr id="18" name="Subtitle 1">
              <a:extLst>
                <a:ext uri="{FF2B5EF4-FFF2-40B4-BE49-F238E27FC236}">
                  <a16:creationId xmlns:a16="http://schemas.microsoft.com/office/drawing/2014/main" id="{0AD83B30-0EEC-454E-84AC-68E24AA76480}"/>
                </a:ext>
              </a:extLst>
            </p:cNvPr>
            <p:cNvSpPr txBox="1">
              <a:spLocks/>
            </p:cNvSpPr>
            <p:nvPr/>
          </p:nvSpPr>
          <p:spPr>
            <a:xfrm>
              <a:off x="14401577" y="5004456"/>
              <a:ext cx="3914775" cy="31350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SzPct val="150000"/>
                <a:buFont typeface="Arial"/>
                <a:buNone/>
                <a:defRPr sz="3200" b="0" kern="1200">
                  <a:solidFill>
                    <a:srgbClr val="252525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SzPct val="100000"/>
                <a:buFont typeface="Courier New"/>
                <a:buNone/>
                <a:defRPr sz="1400" b="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+mj-lt"/>
                <a:buNone/>
                <a:defRPr sz="1200" b="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100" b="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1100" b="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Texture Merge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9FCB8D-5991-4FBD-B02E-4E7FE3B409BD}"/>
              </a:ext>
            </a:extLst>
          </p:cNvPr>
          <p:cNvSpPr/>
          <p:nvPr/>
        </p:nvSpPr>
        <p:spPr>
          <a:xfrm>
            <a:off x="9172352" y="0"/>
            <a:ext cx="9144000" cy="685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49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1.02882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61703" y="829493"/>
            <a:ext cx="1724297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6421" y="880293"/>
            <a:ext cx="9144000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Programming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9400421" y="-1889033"/>
            <a:ext cx="6752320" cy="142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적절한 레벨스트리밍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공간분할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레벨 디자인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: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액터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병합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매쉬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컬링을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통한 퍼포먼스 향상을 고려 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다양한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LOD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기법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: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스카이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스피어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컬링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ko-KR" alt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임포스터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빌보드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Simpolygon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CA5821-1C52-4EDF-B2D9-6F85977D3BC9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</a:t>
            </a:r>
            <a:endParaRPr 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54572B38-E0F6-4EC1-BA69-34C60157B519}"/>
              </a:ext>
            </a:extLst>
          </p:cNvPr>
          <p:cNvSpPr txBox="1">
            <a:spLocks/>
          </p:cNvSpPr>
          <p:nvPr/>
        </p:nvSpPr>
        <p:spPr>
          <a:xfrm>
            <a:off x="1131271" y="1184111"/>
            <a:ext cx="7333343" cy="460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프리러닝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구현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–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RayCast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Animation Montage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A1191B-BC39-401F-B982-AC113C43D036}"/>
              </a:ext>
            </a:extLst>
          </p:cNvPr>
          <p:cNvSpPr/>
          <p:nvPr/>
        </p:nvSpPr>
        <p:spPr>
          <a:xfrm>
            <a:off x="9172352" y="0"/>
            <a:ext cx="9144000" cy="685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6FCEFA-0F8E-4EFD-B04D-944D425A32AA}"/>
              </a:ext>
            </a:extLst>
          </p:cNvPr>
          <p:cNvSpPr/>
          <p:nvPr/>
        </p:nvSpPr>
        <p:spPr>
          <a:xfrm>
            <a:off x="-1144" y="6887732"/>
            <a:ext cx="9144000" cy="685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40C219-0705-4B29-8F99-C0CEDFA30D27}"/>
              </a:ext>
            </a:extLst>
          </p:cNvPr>
          <p:cNvGrpSpPr/>
          <p:nvPr/>
        </p:nvGrpSpPr>
        <p:grpSpPr>
          <a:xfrm>
            <a:off x="1131271" y="1762971"/>
            <a:ext cx="18655673" cy="4388680"/>
            <a:chOff x="1131271" y="1762971"/>
            <a:chExt cx="18655673" cy="438868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6DD344B-F3AF-450D-8BA6-4B599CC54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271" y="1762971"/>
              <a:ext cx="7655442" cy="4388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8F20C14-8919-4800-9C78-63956FB944E3}"/>
                </a:ext>
              </a:extLst>
            </p:cNvPr>
            <p:cNvGrpSpPr/>
            <p:nvPr/>
          </p:nvGrpSpPr>
          <p:grpSpPr>
            <a:xfrm>
              <a:off x="10121964" y="1869208"/>
              <a:ext cx="9664980" cy="4124538"/>
              <a:chOff x="809172" y="1869208"/>
              <a:chExt cx="9664980" cy="4124538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C9187530-59BA-49CB-879C-91908314799E}"/>
                  </a:ext>
                </a:extLst>
              </p:cNvPr>
              <p:cNvSpPr/>
              <p:nvPr/>
            </p:nvSpPr>
            <p:spPr>
              <a:xfrm>
                <a:off x="809172" y="2370817"/>
                <a:ext cx="7655442" cy="812860"/>
              </a:xfrm>
              <a:prstGeom prst="round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endParaRPr lang="ko-KR" altLang="en-US" dirty="0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6D5D2041-1093-4D59-869E-8A6637221CED}"/>
                  </a:ext>
                </a:extLst>
              </p:cNvPr>
              <p:cNvSpPr/>
              <p:nvPr/>
            </p:nvSpPr>
            <p:spPr>
              <a:xfrm>
                <a:off x="809172" y="4000181"/>
                <a:ext cx="7655442" cy="813316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6C070A9-2400-4848-A03D-B02CC66D3126}"/>
                  </a:ext>
                </a:extLst>
              </p:cNvPr>
              <p:cNvSpPr/>
              <p:nvPr/>
            </p:nvSpPr>
            <p:spPr>
              <a:xfrm>
                <a:off x="809172" y="5180430"/>
                <a:ext cx="7655442" cy="813316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EA62BD2E-75E0-4846-9FD0-8F57612B94AB}"/>
                  </a:ext>
                </a:extLst>
              </p:cNvPr>
              <p:cNvSpPr/>
              <p:nvPr/>
            </p:nvSpPr>
            <p:spPr>
              <a:xfrm>
                <a:off x="1045029" y="5246262"/>
                <a:ext cx="1392694" cy="6821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노티파이 발생</a:t>
                </a: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DAA46711-B822-4C9B-BC19-4A999FD3A09E}"/>
                  </a:ext>
                </a:extLst>
              </p:cNvPr>
              <p:cNvSpPr/>
              <p:nvPr/>
            </p:nvSpPr>
            <p:spPr>
              <a:xfrm>
                <a:off x="2847576" y="5246262"/>
                <a:ext cx="1392694" cy="6821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애니메이션 재생</a:t>
                </a: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F1C3131F-B9EC-4B23-8D03-BBE6E96A72DB}"/>
                  </a:ext>
                </a:extLst>
              </p:cNvPr>
              <p:cNvSpPr/>
              <p:nvPr/>
            </p:nvSpPr>
            <p:spPr>
              <a:xfrm>
                <a:off x="4718983" y="5246262"/>
                <a:ext cx="1660924" cy="6821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종료 노티파이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발생</a:t>
                </a: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42580462-AACE-4E72-9EC9-36FA1BD18D4F}"/>
                  </a:ext>
                </a:extLst>
              </p:cNvPr>
              <p:cNvSpPr/>
              <p:nvPr/>
            </p:nvSpPr>
            <p:spPr>
              <a:xfrm>
                <a:off x="6733776" y="5246262"/>
                <a:ext cx="1660924" cy="6821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애니메이션</a:t>
                </a:r>
                <a:b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정지</a:t>
                </a: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0308384A-858F-43FB-A447-72E47B7502F6}"/>
                  </a:ext>
                </a:extLst>
              </p:cNvPr>
              <p:cNvSpPr/>
              <p:nvPr/>
            </p:nvSpPr>
            <p:spPr>
              <a:xfrm>
                <a:off x="1045029" y="4067826"/>
                <a:ext cx="1134291" cy="6821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메시지 전송</a:t>
                </a: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1062AF50-D026-451E-A648-E48F2324081F}"/>
                  </a:ext>
                </a:extLst>
              </p:cNvPr>
              <p:cNvSpPr/>
              <p:nvPr/>
            </p:nvSpPr>
            <p:spPr>
              <a:xfrm>
                <a:off x="1045029" y="2442841"/>
                <a:ext cx="1202871" cy="6821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위치 계산</a:t>
                </a: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B2D85825-EAFE-4AC5-87DA-D2445123F7E4}"/>
                  </a:ext>
                </a:extLst>
              </p:cNvPr>
              <p:cNvSpPr/>
              <p:nvPr/>
            </p:nvSpPr>
            <p:spPr>
              <a:xfrm>
                <a:off x="2955639" y="2442841"/>
                <a:ext cx="2246762" cy="6821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위치 이동</a:t>
                </a: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7EF9651F-BA55-409F-ACE9-3A176863F9D1}"/>
                  </a:ext>
                </a:extLst>
              </p:cNvPr>
              <p:cNvSpPr/>
              <p:nvPr/>
            </p:nvSpPr>
            <p:spPr>
              <a:xfrm>
                <a:off x="5591629" y="2442841"/>
                <a:ext cx="2507342" cy="6821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관련 변수 설정</a:t>
                </a:r>
                <a: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새로운 상태 갱신</a:t>
                </a: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D76BD786-3D3B-4F8C-986E-1B7EDBE57AE3}"/>
                  </a:ext>
                </a:extLst>
              </p:cNvPr>
              <p:cNvSpPr/>
              <p:nvPr/>
            </p:nvSpPr>
            <p:spPr>
              <a:xfrm>
                <a:off x="4718983" y="4055126"/>
                <a:ext cx="1660924" cy="6821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몽타주 정지</a:t>
                </a:r>
                <a:br>
                  <a:rPr lang="en-US" altLang="ko-K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메시지 전송</a:t>
                </a: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0D12C72A-3681-4075-8020-4CC8686A28FC}"/>
                  </a:ext>
                </a:extLst>
              </p:cNvPr>
              <p:cNvSpPr/>
              <p:nvPr/>
            </p:nvSpPr>
            <p:spPr>
              <a:xfrm>
                <a:off x="6738283" y="4055126"/>
                <a:ext cx="1660924" cy="68217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상태 변경</a:t>
                </a:r>
              </a:p>
            </p:txBody>
          </p:sp>
          <p:sp>
            <p:nvSpPr>
              <p:cNvPr id="30" name="Subtitle 1">
                <a:extLst>
                  <a:ext uri="{FF2B5EF4-FFF2-40B4-BE49-F238E27FC236}">
                    <a16:creationId xmlns:a16="http://schemas.microsoft.com/office/drawing/2014/main" id="{5F19E793-F978-40BC-9130-8C77F4D5ED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6955" y="1869208"/>
                <a:ext cx="8417197" cy="4600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SzPct val="150000"/>
                  <a:buFont typeface="Arial"/>
                  <a:buNone/>
                  <a:defRPr sz="3200" b="0" kern="1200">
                    <a:solidFill>
                      <a:srgbClr val="252525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SzPct val="100000"/>
                  <a:buFont typeface="Courier New"/>
                  <a:buNone/>
                  <a:defRPr sz="14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+mj-lt"/>
                  <a:buNone/>
                  <a:defRPr sz="12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●</a:t>
                </a:r>
                <a:r>
                  <a:rPr lang="ko-KR" altLang="en-US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캐릭터 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BP</a:t>
                </a: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800" dirty="0">
                    <a:solidFill>
                      <a:schemeClr val="accent2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●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1800" dirty="0">
                    <a:solidFill>
                      <a:schemeClr val="accent2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인터페이스</a:t>
                </a: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800" dirty="0">
                    <a:solidFill>
                      <a:schemeClr val="accent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●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1800" dirty="0">
                    <a:solidFill>
                      <a:schemeClr val="accent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애니메이션 </a:t>
                </a:r>
                <a:r>
                  <a:rPr lang="en-US" altLang="ko-KR" sz="1800" dirty="0">
                    <a:solidFill>
                      <a:schemeClr val="accent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BP</a:t>
                </a: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800" dirty="0">
                    <a:solidFill>
                      <a:schemeClr val="accent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●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1800" dirty="0">
                    <a:solidFill>
                      <a:schemeClr val="accent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애니메이션 리소스</a:t>
                </a:r>
                <a:endParaRPr lang="en-US" altLang="ko-KR" sz="1800" dirty="0">
                  <a:solidFill>
                    <a:schemeClr val="accent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0" name="화살표: 아래쪽 19">
                <a:extLst>
                  <a:ext uri="{FF2B5EF4-FFF2-40B4-BE49-F238E27FC236}">
                    <a16:creationId xmlns:a16="http://schemas.microsoft.com/office/drawing/2014/main" id="{18D9256D-8F14-4E55-9C78-2B12A6A4742E}"/>
                  </a:ext>
                </a:extLst>
              </p:cNvPr>
              <p:cNvSpPr/>
              <p:nvPr/>
            </p:nvSpPr>
            <p:spPr>
              <a:xfrm rot="10800000">
                <a:off x="1325468" y="4766219"/>
                <a:ext cx="224763" cy="453768"/>
              </a:xfrm>
              <a:prstGeom prst="downArrow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화살표: 아래쪽 33">
                <a:extLst>
                  <a:ext uri="{FF2B5EF4-FFF2-40B4-BE49-F238E27FC236}">
                    <a16:creationId xmlns:a16="http://schemas.microsoft.com/office/drawing/2014/main" id="{2AD9FAD6-2F7C-4BDA-833F-C8A9D30B2627}"/>
                  </a:ext>
                </a:extLst>
              </p:cNvPr>
              <p:cNvSpPr/>
              <p:nvPr/>
            </p:nvSpPr>
            <p:spPr>
              <a:xfrm rot="10800000">
                <a:off x="1554066" y="3139731"/>
                <a:ext cx="224763" cy="901820"/>
              </a:xfrm>
              <a:prstGeom prst="downArrow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화살표: 아래쪽 34">
                <a:extLst>
                  <a:ext uri="{FF2B5EF4-FFF2-40B4-BE49-F238E27FC236}">
                    <a16:creationId xmlns:a16="http://schemas.microsoft.com/office/drawing/2014/main" id="{776F8361-9971-46D1-B355-26559F29A388}"/>
                  </a:ext>
                </a:extLst>
              </p:cNvPr>
              <p:cNvSpPr/>
              <p:nvPr/>
            </p:nvSpPr>
            <p:spPr>
              <a:xfrm rot="10800000">
                <a:off x="5143088" y="4766219"/>
                <a:ext cx="224763" cy="453768"/>
              </a:xfrm>
              <a:prstGeom prst="downArrow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2B5EF394-4E02-44E3-937E-9146BE0C63F9}"/>
                  </a:ext>
                </a:extLst>
              </p:cNvPr>
              <p:cNvSpPr/>
              <p:nvPr/>
            </p:nvSpPr>
            <p:spPr>
              <a:xfrm>
                <a:off x="2349076" y="2682649"/>
                <a:ext cx="514350" cy="254771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오른쪽 37">
                <a:extLst>
                  <a:ext uri="{FF2B5EF4-FFF2-40B4-BE49-F238E27FC236}">
                    <a16:creationId xmlns:a16="http://schemas.microsoft.com/office/drawing/2014/main" id="{9EE599C3-4369-4059-9050-42D1479C5B75}"/>
                  </a:ext>
                </a:extLst>
              </p:cNvPr>
              <p:cNvSpPr/>
              <p:nvPr/>
            </p:nvSpPr>
            <p:spPr>
              <a:xfrm>
                <a:off x="2482509" y="5544081"/>
                <a:ext cx="346923" cy="17184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AD2903A0-03DE-4C2A-93E8-C0EAB8624DC0}"/>
                  </a:ext>
                </a:extLst>
              </p:cNvPr>
              <p:cNvSpPr/>
              <p:nvPr/>
            </p:nvSpPr>
            <p:spPr>
              <a:xfrm>
                <a:off x="4303689" y="5544081"/>
                <a:ext cx="346923" cy="171840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746786D7-F782-4625-8081-C5D0C12926C0}"/>
                  </a:ext>
                </a:extLst>
              </p:cNvPr>
              <p:cNvSpPr/>
              <p:nvPr/>
            </p:nvSpPr>
            <p:spPr>
              <a:xfrm>
                <a:off x="7477552" y="3139731"/>
                <a:ext cx="224763" cy="901820"/>
              </a:xfrm>
              <a:prstGeom prst="downArrow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6F5C39DC-CBB5-45AA-8ADA-147418BB03B4}"/>
                  </a:ext>
                </a:extLst>
              </p:cNvPr>
              <p:cNvSpPr/>
              <p:nvPr/>
            </p:nvSpPr>
            <p:spPr>
              <a:xfrm rot="10800000">
                <a:off x="5836506" y="3132111"/>
                <a:ext cx="224763" cy="901820"/>
              </a:xfrm>
              <a:prstGeom prst="downArrow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화살표: 아래쪽 41">
                <a:extLst>
                  <a:ext uri="{FF2B5EF4-FFF2-40B4-BE49-F238E27FC236}">
                    <a16:creationId xmlns:a16="http://schemas.microsoft.com/office/drawing/2014/main" id="{15F07E1C-2326-49DF-9EE3-628996A00A16}"/>
                  </a:ext>
                </a:extLst>
              </p:cNvPr>
              <p:cNvSpPr/>
              <p:nvPr/>
            </p:nvSpPr>
            <p:spPr>
              <a:xfrm rot="18900000">
                <a:off x="6462747" y="4671501"/>
                <a:ext cx="224763" cy="650844"/>
              </a:xfrm>
              <a:prstGeom prst="downArrow">
                <a:avLst/>
              </a:prstGeom>
              <a:solidFill>
                <a:schemeClr val="accent3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3DB3AF1-F9B1-4AEC-94B5-7B3ABB8274B0}"/>
                  </a:ext>
                </a:extLst>
              </p:cNvPr>
              <p:cNvSpPr/>
              <p:nvPr/>
            </p:nvSpPr>
            <p:spPr>
              <a:xfrm>
                <a:off x="1045029" y="3525105"/>
                <a:ext cx="7213600" cy="28854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717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1.01997 0.0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07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61703" y="829493"/>
            <a:ext cx="1636213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6421" y="880293"/>
            <a:ext cx="9144000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Design &amp; Art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24B23B9-494A-4970-988F-267BCDA14939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기술적 요소</a:t>
            </a:r>
            <a:endParaRPr 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A9E52C34-6EFB-431B-9305-D8B64C2F51BC}"/>
              </a:ext>
            </a:extLst>
          </p:cNvPr>
          <p:cNvSpPr txBox="1">
            <a:spLocks/>
          </p:cNvSpPr>
          <p:nvPr/>
        </p:nvSpPr>
        <p:spPr>
          <a:xfrm>
            <a:off x="1131271" y="1184111"/>
            <a:ext cx="7333343" cy="460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다양한 카메라 연출 구현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– Matinee &amp; Sequencer Editor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67FF0F-2776-4472-9867-9AF88DAF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77" y="1767389"/>
            <a:ext cx="3740053" cy="2084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A36991-B9E2-4ED8-83FC-47F995D66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344" y="1772403"/>
            <a:ext cx="3928195" cy="2079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8A1E95-52A4-4190-BB24-36A0DC293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77" y="3975047"/>
            <a:ext cx="3740053" cy="215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1A7AB2-1BEB-45A0-8395-B929BCD03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6344" y="3975049"/>
            <a:ext cx="3928195" cy="2151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399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61703" y="829493"/>
            <a:ext cx="3457848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6421" y="880293"/>
            <a:ext cx="9144000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유사 장르 게임과 차별화 전략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Arial"/>
            </a:endParaRPr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r="15114"/>
          <a:stretch/>
        </p:blipFill>
        <p:spPr bwMode="auto">
          <a:xfrm>
            <a:off x="944774" y="1434545"/>
            <a:ext cx="3200611" cy="24436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" r="24132"/>
          <a:stretch/>
        </p:blipFill>
        <p:spPr bwMode="auto">
          <a:xfrm>
            <a:off x="5222698" y="1439913"/>
            <a:ext cx="3194484" cy="24338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DB644B-FE24-4B9C-AD76-23D520D3E285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게임과의 비교</a:t>
            </a:r>
            <a:endParaRPr 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62FC7FE3-2D02-42E5-8D36-F13708936B9D}"/>
              </a:ext>
            </a:extLst>
          </p:cNvPr>
          <p:cNvSpPr txBox="1">
            <a:spLocks/>
          </p:cNvSpPr>
          <p:nvPr/>
        </p:nvSpPr>
        <p:spPr>
          <a:xfrm>
            <a:off x="407650" y="4033383"/>
            <a:ext cx="4274860" cy="313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Dying Light (</a:t>
            </a:r>
            <a:r>
              <a:rPr lang="en-US" altLang="ko-KR" sz="1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Techland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6" name="Subtitle 1">
            <a:extLst>
              <a:ext uri="{FF2B5EF4-FFF2-40B4-BE49-F238E27FC236}">
                <a16:creationId xmlns:a16="http://schemas.microsoft.com/office/drawing/2014/main" id="{0F3B3F2A-655C-4E20-B922-08295F2120B8}"/>
              </a:ext>
            </a:extLst>
          </p:cNvPr>
          <p:cNvSpPr txBox="1">
            <a:spLocks/>
          </p:cNvSpPr>
          <p:nvPr/>
        </p:nvSpPr>
        <p:spPr>
          <a:xfrm>
            <a:off x="4682510" y="4048622"/>
            <a:ext cx="4274860" cy="313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Days Gone (SIE Bend Studio)</a:t>
            </a: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46D53A4A-0A21-4E7A-8D95-C293FD87D684}"/>
              </a:ext>
            </a:extLst>
          </p:cNvPr>
          <p:cNvSpPr txBox="1">
            <a:spLocks/>
          </p:cNvSpPr>
          <p:nvPr/>
        </p:nvSpPr>
        <p:spPr>
          <a:xfrm>
            <a:off x="1015837" y="4714707"/>
            <a:ext cx="7333343" cy="460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현실적으로 기술적인 부분에서 차별성을 가져가기 극히 어려움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016F40D5-EEA7-4077-B8CC-B9001A6DA23D}"/>
              </a:ext>
            </a:extLst>
          </p:cNvPr>
          <p:cNvSpPr txBox="1">
            <a:spLocks/>
          </p:cNvSpPr>
          <p:nvPr/>
        </p:nvSpPr>
        <p:spPr>
          <a:xfrm>
            <a:off x="1410119" y="5221837"/>
            <a:ext cx="7333343" cy="460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-&gt;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기획적인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부분이나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연출적인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부분에서 차별성을 두겠습니다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03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C1C8BF24-5F9B-49E3-9D14-07259816ACB4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</a:t>
            </a:r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</a:t>
            </a:r>
            <a:endParaRPr 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B174C15-BB35-41A4-AB59-5BAB3FA1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14895"/>
              </p:ext>
            </p:extLst>
          </p:nvPr>
        </p:nvGraphicFramePr>
        <p:xfrm>
          <a:off x="101601" y="844924"/>
          <a:ext cx="8940802" cy="5280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9587">
                  <a:extLst>
                    <a:ext uri="{9D8B030D-6E8A-4147-A177-3AD203B41FA5}">
                      <a16:colId xmlns:a16="http://schemas.microsoft.com/office/drawing/2014/main" val="1598311926"/>
                    </a:ext>
                  </a:extLst>
                </a:gridCol>
                <a:gridCol w="4101415">
                  <a:extLst>
                    <a:ext uri="{9D8B030D-6E8A-4147-A177-3AD203B41FA5}">
                      <a16:colId xmlns:a16="http://schemas.microsoft.com/office/drawing/2014/main" val="762638166"/>
                    </a:ext>
                  </a:extLst>
                </a:gridCol>
                <a:gridCol w="516225">
                  <a:extLst>
                    <a:ext uri="{9D8B030D-6E8A-4147-A177-3AD203B41FA5}">
                      <a16:colId xmlns:a16="http://schemas.microsoft.com/office/drawing/2014/main" val="2267466925"/>
                    </a:ext>
                  </a:extLst>
                </a:gridCol>
                <a:gridCol w="516225">
                  <a:extLst>
                    <a:ext uri="{9D8B030D-6E8A-4147-A177-3AD203B41FA5}">
                      <a16:colId xmlns:a16="http://schemas.microsoft.com/office/drawing/2014/main" val="1856930174"/>
                    </a:ext>
                  </a:extLst>
                </a:gridCol>
                <a:gridCol w="516225">
                  <a:extLst>
                    <a:ext uri="{9D8B030D-6E8A-4147-A177-3AD203B41FA5}">
                      <a16:colId xmlns:a16="http://schemas.microsoft.com/office/drawing/2014/main" val="2351940138"/>
                    </a:ext>
                  </a:extLst>
                </a:gridCol>
                <a:gridCol w="516225">
                  <a:extLst>
                    <a:ext uri="{9D8B030D-6E8A-4147-A177-3AD203B41FA5}">
                      <a16:colId xmlns:a16="http://schemas.microsoft.com/office/drawing/2014/main" val="1621042798"/>
                    </a:ext>
                  </a:extLst>
                </a:gridCol>
                <a:gridCol w="516225">
                  <a:extLst>
                    <a:ext uri="{9D8B030D-6E8A-4147-A177-3AD203B41FA5}">
                      <a16:colId xmlns:a16="http://schemas.microsoft.com/office/drawing/2014/main" val="710581366"/>
                    </a:ext>
                  </a:extLst>
                </a:gridCol>
                <a:gridCol w="516225">
                  <a:extLst>
                    <a:ext uri="{9D8B030D-6E8A-4147-A177-3AD203B41FA5}">
                      <a16:colId xmlns:a16="http://schemas.microsoft.com/office/drawing/2014/main" val="2568437141"/>
                    </a:ext>
                  </a:extLst>
                </a:gridCol>
                <a:gridCol w="516225">
                  <a:extLst>
                    <a:ext uri="{9D8B030D-6E8A-4147-A177-3AD203B41FA5}">
                      <a16:colId xmlns:a16="http://schemas.microsoft.com/office/drawing/2014/main" val="3234251754"/>
                    </a:ext>
                  </a:extLst>
                </a:gridCol>
                <a:gridCol w="516225">
                  <a:extLst>
                    <a:ext uri="{9D8B030D-6E8A-4147-A177-3AD203B41FA5}">
                      <a16:colId xmlns:a16="http://schemas.microsoft.com/office/drawing/2014/main" val="2419465091"/>
                    </a:ext>
                  </a:extLst>
                </a:gridCol>
              </a:tblGrid>
              <a:tr h="3705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파트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일감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월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월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월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월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월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6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월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7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월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월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953062"/>
                  </a:ext>
                </a:extLst>
              </a:tr>
              <a:tr h="4440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오픈월드 구현 및 최적화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443884"/>
                  </a:ext>
                </a:extLst>
              </a:tr>
              <a:tr h="4440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조작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애니메이션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프리러닝</a:t>
                      </a:r>
                      <a:r>
                        <a:rPr lang="ko-KR" altLang="en-US" dirty="0"/>
                        <a:t> 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946574"/>
                  </a:ext>
                </a:extLst>
              </a:tr>
              <a:tr h="4440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NPC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좀비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주민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dirty="0"/>
                        <a:t>인공지능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상호작용 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585153"/>
                  </a:ext>
                </a:extLst>
              </a:tr>
              <a:tr h="4440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인벤토리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수집 등 게임 시스템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689537"/>
                  </a:ext>
                </a:extLst>
              </a:tr>
              <a:tr h="4440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적용 및 연출</a:t>
                      </a:r>
                      <a:endParaRPr lang="en-US" altLang="ko-KR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893082"/>
                  </a:ext>
                </a:extLst>
              </a:tr>
              <a:tr h="444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아트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레벨 콘텐츠 제작 및 월드 레벨 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727072"/>
                  </a:ext>
                </a:extLst>
              </a:tr>
              <a:tr h="4440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좀비 메시 및 애니메이션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830530"/>
                  </a:ext>
                </a:extLst>
              </a:tr>
              <a:tr h="4440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리소스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연출 사운드 리소스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362936"/>
                  </a:ext>
                </a:extLst>
              </a:tr>
              <a:tr h="4440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기획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스토리 세부 기획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6329703"/>
                  </a:ext>
                </a:extLst>
              </a:tr>
              <a:tr h="4440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NPC ( </a:t>
                      </a:r>
                      <a:r>
                        <a:rPr lang="ko-KR" altLang="en-US" dirty="0"/>
                        <a:t>좀비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마을사람</a:t>
                      </a:r>
                      <a:r>
                        <a:rPr lang="en-US" altLang="ko-KR" dirty="0"/>
                        <a:t> ) </a:t>
                      </a:r>
                      <a:r>
                        <a:rPr lang="ko-KR" altLang="en-US" dirty="0"/>
                        <a:t>세부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기획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381782"/>
                  </a:ext>
                </a:extLst>
              </a:tr>
              <a:tr h="4440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카메라 연출 및 시나리오 세부 기획</a:t>
                      </a:r>
                      <a:endParaRPr lang="ko-KR" altLang="en-US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319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652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0447" y="2646394"/>
            <a:ext cx="6143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7D6682-3784-456F-98EC-EDEFCA7B57E7}"/>
              </a:ext>
            </a:extLst>
          </p:cNvPr>
          <p:cNvSpPr txBox="1">
            <a:spLocks/>
          </p:cNvSpPr>
          <p:nvPr/>
        </p:nvSpPr>
        <p:spPr>
          <a:xfrm>
            <a:off x="4591050" y="173634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When We Advance</a:t>
            </a:r>
          </a:p>
        </p:txBody>
      </p:sp>
    </p:spTree>
    <p:extLst>
      <p:ext uri="{BB962C8B-B14F-4D97-AF65-F5344CB8AC3E}">
        <p14:creationId xmlns:p14="http://schemas.microsoft.com/office/powerpoint/2010/main" val="67410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ADA771-B3D3-4DFB-A07C-666B8EF65EB5}"/>
              </a:ext>
            </a:extLst>
          </p:cNvPr>
          <p:cNvSpPr txBox="1"/>
          <p:nvPr/>
        </p:nvSpPr>
        <p:spPr>
          <a:xfrm>
            <a:off x="648153" y="889843"/>
            <a:ext cx="9144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[4page]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만세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픽토그램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벡터 이미지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SilhouetteAc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(ko.silhouette-ac.com)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[5page]	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Last of us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스크린샷 이미지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Naughty Dog.</a:t>
            </a:r>
          </a:p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              	 Tom Clancy’s The Division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스크린샷 이미지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UBI Soft</a:t>
            </a:r>
            <a:b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</a:b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[6page]  </a:t>
            </a:r>
          </a:p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		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비행기 일러스트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어반브러시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(http://www.urbanbrush.net)</a:t>
            </a:r>
          </a:p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		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폭발 일러스트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en-US" altLang="ko-KR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sergiomontoya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(https://pixabay.com/)</a:t>
            </a:r>
          </a:p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		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섬 일러스트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en-US" altLang="ko-KR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OpenClipart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-Vectors (https://pixabay.com/)</a:t>
            </a:r>
            <a:b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</a:b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b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</a:b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[14page]</a:t>
            </a:r>
          </a:p>
          <a:p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		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Dying Light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스크린샷 이미지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en-US" altLang="ko-KR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Techland</a:t>
            </a:r>
            <a:b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</a:b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		 Days Gone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공식 트레일러 이미지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SIE Bend Studio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170E3-EB41-443C-898A-E77A48EF7F7C}"/>
              </a:ext>
            </a:extLst>
          </p:cNvPr>
          <p:cNvSpPr txBox="1">
            <a:spLocks/>
          </p:cNvSpPr>
          <p:nvPr/>
        </p:nvSpPr>
        <p:spPr>
          <a:xfrm>
            <a:off x="0" y="222676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sz="2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endParaRPr lang="en-US" sz="2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479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371600" y="1990660"/>
            <a:ext cx="6400800" cy="314224"/>
          </a:xfrm>
        </p:spPr>
        <p:txBody>
          <a:bodyPr>
            <a:normAutofit/>
          </a:bodyPr>
          <a:lstStyle/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한국산업기술대 게임공학과 종합설계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나눔고딕"/>
              </a:rPr>
              <a:t>제안서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나눔고딕"/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5880100" y="5647844"/>
            <a:ext cx="3263900" cy="4506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2013182027 </a:t>
            </a:r>
            <a:r>
              <a:rPr lang="ko-KR" altLang="en-US" sz="24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itchFamily="34" charset="0"/>
              </a:rPr>
              <a:t>원성연</a:t>
            </a:r>
            <a:endParaRPr lang="en-US" sz="24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06733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210 콤퓨타세탁 R"/>
                <a:ea typeface="배달의민족 도현" panose="020B0600000101010101" pitchFamily="50" charset="-127"/>
              </a:rPr>
              <a:t>And When We Advance</a:t>
            </a:r>
            <a:endParaRPr lang="ko-KR" altLang="en-US" sz="5400" b="1" dirty="0">
              <a:latin typeface="210 콤퓨타세탁 R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CDA6B7-BB97-4621-9799-E630A9C77EB1}"/>
              </a:ext>
            </a:extLst>
          </p:cNvPr>
          <p:cNvSpPr/>
          <p:nvPr/>
        </p:nvSpPr>
        <p:spPr>
          <a:xfrm>
            <a:off x="317500" y="3429000"/>
            <a:ext cx="3721100" cy="266948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B26B62-F465-4E83-9096-8110CF5B2DC1}"/>
              </a:ext>
            </a:extLst>
          </p:cNvPr>
          <p:cNvSpPr/>
          <p:nvPr/>
        </p:nvSpPr>
        <p:spPr>
          <a:xfrm>
            <a:off x="419100" y="4197956"/>
            <a:ext cx="3481781" cy="1764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15302-8515-4DEF-8238-65F2F29754E9}"/>
              </a:ext>
            </a:extLst>
          </p:cNvPr>
          <p:cNvSpPr txBox="1"/>
          <p:nvPr/>
        </p:nvSpPr>
        <p:spPr>
          <a:xfrm>
            <a:off x="419100" y="3577340"/>
            <a:ext cx="348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이택희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 교수님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552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1"/>
          <p:cNvSpPr txBox="1">
            <a:spLocks/>
          </p:cNvSpPr>
          <p:nvPr/>
        </p:nvSpPr>
        <p:spPr>
          <a:xfrm>
            <a:off x="5113136" y="1616676"/>
            <a:ext cx="7711090" cy="5364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1.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프로젝트 목적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2.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게임 소개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3.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개발 환경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4.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기술적 요소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5.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타 게임과의 비교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6.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진행 일정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9322787" y="1142753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ubtitle 1">
            <a:extLst>
              <a:ext uri="{FF2B5EF4-FFF2-40B4-BE49-F238E27FC236}">
                <a16:creationId xmlns:a16="http://schemas.microsoft.com/office/drawing/2014/main" id="{57F38293-3049-4289-A280-8F175A66E6BA}"/>
              </a:ext>
            </a:extLst>
          </p:cNvPr>
          <p:cNvSpPr txBox="1">
            <a:spLocks/>
          </p:cNvSpPr>
          <p:nvPr/>
        </p:nvSpPr>
        <p:spPr>
          <a:xfrm>
            <a:off x="9388101" y="1273381"/>
            <a:ext cx="6872251" cy="4454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연구 목적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게임 소개 및 특징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게임 방법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</a:p>
          <a:p>
            <a:pPr algn="l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개발 환경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</a:p>
          <a:p>
            <a:pPr algn="l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기술적 요소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</a:p>
          <a:p>
            <a:pPr algn="l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중점 연구 분야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</a:p>
          <a:p>
            <a:pPr algn="l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타 게임과의 비교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</a:p>
          <a:p>
            <a:pPr algn="l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개발 일정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A2B8CEB4-2918-430D-9651-F3F6B87BCBCF}"/>
              </a:ext>
            </a:extLst>
          </p:cNvPr>
          <p:cNvSpPr txBox="1">
            <a:spLocks/>
          </p:cNvSpPr>
          <p:nvPr/>
        </p:nvSpPr>
        <p:spPr>
          <a:xfrm>
            <a:off x="-4024461" y="1549703"/>
            <a:ext cx="4277101" cy="575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2.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게임 소개 및 특징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70658FA-7EAC-47BE-9429-2F55417B772C}"/>
              </a:ext>
            </a:extLst>
          </p:cNvPr>
          <p:cNvSpPr/>
          <p:nvPr/>
        </p:nvSpPr>
        <p:spPr>
          <a:xfrm>
            <a:off x="9322787" y="1609478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Subtitle 1">
            <a:extLst>
              <a:ext uri="{FF2B5EF4-FFF2-40B4-BE49-F238E27FC236}">
                <a16:creationId xmlns:a16="http://schemas.microsoft.com/office/drawing/2014/main" id="{4DDBEB4B-74A1-4008-96EA-DBA8EE3F08CD}"/>
              </a:ext>
            </a:extLst>
          </p:cNvPr>
          <p:cNvSpPr txBox="1">
            <a:spLocks/>
          </p:cNvSpPr>
          <p:nvPr/>
        </p:nvSpPr>
        <p:spPr>
          <a:xfrm>
            <a:off x="-4024461" y="1978328"/>
            <a:ext cx="1508499" cy="575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3.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개발 환경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AFD11E3-B56A-48BE-833A-F05EB6D1267B}"/>
              </a:ext>
            </a:extLst>
          </p:cNvPr>
          <p:cNvSpPr/>
          <p:nvPr/>
        </p:nvSpPr>
        <p:spPr>
          <a:xfrm>
            <a:off x="9322787" y="2038103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Subtitle 1">
            <a:extLst>
              <a:ext uri="{FF2B5EF4-FFF2-40B4-BE49-F238E27FC236}">
                <a16:creationId xmlns:a16="http://schemas.microsoft.com/office/drawing/2014/main" id="{DCCD4EBE-D6E2-44E3-B0FD-C410A23AE656}"/>
              </a:ext>
            </a:extLst>
          </p:cNvPr>
          <p:cNvSpPr txBox="1">
            <a:spLocks/>
          </p:cNvSpPr>
          <p:nvPr/>
        </p:nvSpPr>
        <p:spPr>
          <a:xfrm>
            <a:off x="-4024461" y="2397428"/>
            <a:ext cx="4277101" cy="575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4.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기술적 요소 및 중점 연구 분야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93F0628-32A0-40D0-8119-9ABD116D6BF5}"/>
              </a:ext>
            </a:extLst>
          </p:cNvPr>
          <p:cNvSpPr/>
          <p:nvPr/>
        </p:nvSpPr>
        <p:spPr>
          <a:xfrm>
            <a:off x="9322787" y="2457203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Subtitle 1">
            <a:extLst>
              <a:ext uri="{FF2B5EF4-FFF2-40B4-BE49-F238E27FC236}">
                <a16:creationId xmlns:a16="http://schemas.microsoft.com/office/drawing/2014/main" id="{9DBFDD0B-D0CE-41A6-A616-1BC261D15311}"/>
              </a:ext>
            </a:extLst>
          </p:cNvPr>
          <p:cNvSpPr txBox="1">
            <a:spLocks/>
          </p:cNvSpPr>
          <p:nvPr/>
        </p:nvSpPr>
        <p:spPr>
          <a:xfrm>
            <a:off x="-4024461" y="2768903"/>
            <a:ext cx="2391151" cy="575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5.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타 게임과의 비교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EE1818-0ECA-4395-A68D-70F18B0DC57B}"/>
              </a:ext>
            </a:extLst>
          </p:cNvPr>
          <p:cNvSpPr/>
          <p:nvPr/>
        </p:nvSpPr>
        <p:spPr>
          <a:xfrm>
            <a:off x="9322787" y="2828678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Subtitle 1">
            <a:extLst>
              <a:ext uri="{FF2B5EF4-FFF2-40B4-BE49-F238E27FC236}">
                <a16:creationId xmlns:a16="http://schemas.microsoft.com/office/drawing/2014/main" id="{6362BCF5-29B6-4349-9A73-A31D09D1B587}"/>
              </a:ext>
            </a:extLst>
          </p:cNvPr>
          <p:cNvSpPr txBox="1">
            <a:spLocks/>
          </p:cNvSpPr>
          <p:nvPr/>
        </p:nvSpPr>
        <p:spPr>
          <a:xfrm>
            <a:off x="-4024461" y="3188003"/>
            <a:ext cx="4277101" cy="575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6.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개발 일정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B298775-6A24-4AC8-B2BC-E19A787614A2}"/>
              </a:ext>
            </a:extLst>
          </p:cNvPr>
          <p:cNvSpPr/>
          <p:nvPr/>
        </p:nvSpPr>
        <p:spPr>
          <a:xfrm>
            <a:off x="9322787" y="3247778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4DCB1-510E-4464-BC5A-72AC806F0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1" y="1530290"/>
            <a:ext cx="3123108" cy="36962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8047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1"/>
          <p:cNvSpPr txBox="1">
            <a:spLocks/>
          </p:cNvSpPr>
          <p:nvPr/>
        </p:nvSpPr>
        <p:spPr>
          <a:xfrm>
            <a:off x="11636001" y="2561007"/>
            <a:ext cx="6872251" cy="3273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Unreal4(4.16)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엔진을 활용한 게임 제작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레벨 스트리밍을 활용한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Seamless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오픈 월드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</a:p>
          <a:p>
            <a:pPr algn="l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ko-KR" alt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마티네와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r>
              <a:rPr lang="ko-KR" alt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시퀀서를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활용한 다양한 카메라 연출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Fuse CC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와 </a:t>
            </a:r>
            <a:r>
              <a:rPr lang="en-US" altLang="ko-KR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Mixamo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를 통한 캐릭터 애니메이션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</a:p>
          <a:p>
            <a:pPr algn="l"/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</a:p>
        </p:txBody>
      </p:sp>
      <p:sp>
        <p:nvSpPr>
          <p:cNvPr id="9" name="타원 8"/>
          <p:cNvSpPr/>
          <p:nvPr/>
        </p:nvSpPr>
        <p:spPr>
          <a:xfrm>
            <a:off x="10921171" y="2717123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921171" y="3298420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921171" y="3873187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4EBE6FC-7C20-482C-8B82-A6C6C0FC586F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목적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F29EF47C-D3DD-4F7A-B82E-46F82F64F55F}"/>
              </a:ext>
            </a:extLst>
          </p:cNvPr>
          <p:cNvSpPr txBox="1">
            <a:spLocks/>
          </p:cNvSpPr>
          <p:nvPr/>
        </p:nvSpPr>
        <p:spPr>
          <a:xfrm>
            <a:off x="275776" y="1415288"/>
            <a:ext cx="9058724" cy="1860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언리얼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엔진을 활용하여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</a:t>
            </a:r>
          </a:p>
          <a:p>
            <a:pPr algn="l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PC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플랫폼의 오픈월드 싱글 게임을 제작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게임 개발 역량을 배양한다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8" name="Subtitle 1">
            <a:extLst>
              <a:ext uri="{FF2B5EF4-FFF2-40B4-BE49-F238E27FC236}">
                <a16:creationId xmlns:a16="http://schemas.microsoft.com/office/drawing/2014/main" id="{9E62F009-C947-478C-BDE9-C75AF8FEBAE2}"/>
              </a:ext>
            </a:extLst>
          </p:cNvPr>
          <p:cNvSpPr txBox="1">
            <a:spLocks/>
          </p:cNvSpPr>
          <p:nvPr/>
        </p:nvSpPr>
        <p:spPr>
          <a:xfrm>
            <a:off x="9831397" y="5273482"/>
            <a:ext cx="8302606" cy="560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- LOD,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공간분할 등 다양한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최적화 방안을 고려하고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이를 적용한다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.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19" name="Subtitle 1">
            <a:extLst>
              <a:ext uri="{FF2B5EF4-FFF2-40B4-BE49-F238E27FC236}">
                <a16:creationId xmlns:a16="http://schemas.microsoft.com/office/drawing/2014/main" id="{3215A406-31B5-4960-881F-16C7D9E593CB}"/>
              </a:ext>
            </a:extLst>
          </p:cNvPr>
          <p:cNvSpPr txBox="1">
            <a:spLocks/>
          </p:cNvSpPr>
          <p:nvPr/>
        </p:nvSpPr>
        <p:spPr>
          <a:xfrm>
            <a:off x="9831397" y="5917966"/>
            <a:ext cx="8302606" cy="560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-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기획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아트 프로세스를 경험하여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 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9C2EBEED-8BCE-4EB3-AD1C-7E8654E91888}"/>
              </a:ext>
            </a:extLst>
          </p:cNvPr>
          <p:cNvSpPr txBox="1">
            <a:spLocks/>
          </p:cNvSpPr>
          <p:nvPr/>
        </p:nvSpPr>
        <p:spPr>
          <a:xfrm>
            <a:off x="5986940" y="815058"/>
            <a:ext cx="9058724" cy="1860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프로그래밍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파트뿐만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아니라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</a:p>
          <a:p>
            <a:pPr algn="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기획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아트파트를 모두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수행함으로서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게임 개발에 전반적인 이해력을 높이고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</a:t>
            </a:r>
          </a:p>
          <a:p>
            <a:pPr algn="r"/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762E3C-0444-477E-A466-761AF353DB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38" y="3053593"/>
            <a:ext cx="4336678" cy="4336678"/>
          </a:xfrm>
          <a:prstGeom prst="rect">
            <a:avLst/>
          </a:prstGeom>
        </p:spPr>
      </p:pic>
      <p:sp>
        <p:nvSpPr>
          <p:cNvPr id="14" name="Subtitle 1">
            <a:extLst>
              <a:ext uri="{FF2B5EF4-FFF2-40B4-BE49-F238E27FC236}">
                <a16:creationId xmlns:a16="http://schemas.microsoft.com/office/drawing/2014/main" id="{D7FC6010-0F37-43DB-9B3C-FC413D1DFD17}"/>
              </a:ext>
            </a:extLst>
          </p:cNvPr>
          <p:cNvSpPr txBox="1">
            <a:spLocks/>
          </p:cNvSpPr>
          <p:nvPr/>
        </p:nvSpPr>
        <p:spPr>
          <a:xfrm>
            <a:off x="6140865" y="3475787"/>
            <a:ext cx="1665224" cy="722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Level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Up!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4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1702" y="1038845"/>
            <a:ext cx="5362848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좀비 바이러스가 퍼진 섬에서 생존하라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C01D67-E3CD-41DD-89DA-43383A1EAB2F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  <a:endParaRPr 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ê´ë ¨ ì´ë¯¸ì§">
            <a:extLst>
              <a:ext uri="{FF2B5EF4-FFF2-40B4-BE49-F238E27FC236}">
                <a16:creationId xmlns:a16="http://schemas.microsoft.com/office/drawing/2014/main" id="{BE48A4A5-E5BA-4596-8999-8D0DC744A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3" r="13378"/>
          <a:stretch/>
        </p:blipFill>
        <p:spPr bwMode="auto">
          <a:xfrm>
            <a:off x="939768" y="4027396"/>
            <a:ext cx="3198519" cy="19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1">
            <a:extLst>
              <a:ext uri="{FF2B5EF4-FFF2-40B4-BE49-F238E27FC236}">
                <a16:creationId xmlns:a16="http://schemas.microsoft.com/office/drawing/2014/main" id="{0E490C22-7FB4-4806-AFF6-9D3EC28F7DE9}"/>
              </a:ext>
            </a:extLst>
          </p:cNvPr>
          <p:cNvSpPr txBox="1">
            <a:spLocks/>
          </p:cNvSpPr>
          <p:nvPr/>
        </p:nvSpPr>
        <p:spPr>
          <a:xfrm>
            <a:off x="2374603" y="1951254"/>
            <a:ext cx="1781448" cy="1675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장르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특징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플랫폼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시점 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2054" name="Picture 6" descr="ê´ë ¨ ì´ë¯¸ì§">
            <a:extLst>
              <a:ext uri="{FF2B5EF4-FFF2-40B4-BE49-F238E27FC236}">
                <a16:creationId xmlns:a16="http://schemas.microsoft.com/office/drawing/2014/main" id="{CED746E2-59E8-4CB1-8731-FE08B822C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t="29126" r="22652" b="1506"/>
          <a:stretch/>
        </p:blipFill>
        <p:spPr bwMode="auto">
          <a:xfrm>
            <a:off x="5265472" y="4027396"/>
            <a:ext cx="3198519" cy="19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1">
            <a:extLst>
              <a:ext uri="{FF2B5EF4-FFF2-40B4-BE49-F238E27FC236}">
                <a16:creationId xmlns:a16="http://schemas.microsoft.com/office/drawing/2014/main" id="{54D3680D-C713-4E6A-BE2F-BDE7A2AD523C}"/>
              </a:ext>
            </a:extLst>
          </p:cNvPr>
          <p:cNvSpPr txBox="1">
            <a:spLocks/>
          </p:cNvSpPr>
          <p:nvPr/>
        </p:nvSpPr>
        <p:spPr>
          <a:xfrm>
            <a:off x="3889078" y="1948710"/>
            <a:ext cx="3711572" cy="1644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액션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어드벤처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>
              <a:lnSpc>
                <a:spcPts val="3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좀비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오픈월드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생존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프리러닝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>
              <a:lnSpc>
                <a:spcPts val="3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PC</a:t>
            </a:r>
          </a:p>
          <a:p>
            <a:pPr algn="l">
              <a:lnSpc>
                <a:spcPts val="3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인칭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(Back View)</a:t>
            </a:r>
          </a:p>
          <a:p>
            <a:pPr algn="l">
              <a:lnSpc>
                <a:spcPts val="3000"/>
              </a:lnSpc>
              <a:spcBef>
                <a:spcPts val="0"/>
              </a:spcBef>
              <a:buSzTx/>
            </a:pP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4" name="Subtitle 1">
            <a:extLst>
              <a:ext uri="{FF2B5EF4-FFF2-40B4-BE49-F238E27FC236}">
                <a16:creationId xmlns:a16="http://schemas.microsoft.com/office/drawing/2014/main" id="{9037760E-016F-49B1-B602-9EC8B698B645}"/>
              </a:ext>
            </a:extLst>
          </p:cNvPr>
          <p:cNvSpPr txBox="1">
            <a:spLocks/>
          </p:cNvSpPr>
          <p:nvPr/>
        </p:nvSpPr>
        <p:spPr>
          <a:xfrm>
            <a:off x="481945" y="5981307"/>
            <a:ext cx="4274860" cy="313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The Last of Us (Naughty Dog)</a:t>
            </a:r>
          </a:p>
        </p:txBody>
      </p:sp>
      <p:sp>
        <p:nvSpPr>
          <p:cNvPr id="15" name="Subtitle 1">
            <a:extLst>
              <a:ext uri="{FF2B5EF4-FFF2-40B4-BE49-F238E27FC236}">
                <a16:creationId xmlns:a16="http://schemas.microsoft.com/office/drawing/2014/main" id="{5D2DA94A-6013-49A7-9F9D-0204450498E3}"/>
              </a:ext>
            </a:extLst>
          </p:cNvPr>
          <p:cNvSpPr txBox="1">
            <a:spLocks/>
          </p:cNvSpPr>
          <p:nvPr/>
        </p:nvSpPr>
        <p:spPr>
          <a:xfrm>
            <a:off x="4727302" y="5981307"/>
            <a:ext cx="4274860" cy="313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Tom Clancy’s The Division (UBI Soft)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AA0ECD-412E-47B1-AFDC-38092CCF8D32}"/>
              </a:ext>
            </a:extLst>
          </p:cNvPr>
          <p:cNvSpPr/>
          <p:nvPr/>
        </p:nvSpPr>
        <p:spPr>
          <a:xfrm>
            <a:off x="561703" y="823289"/>
            <a:ext cx="1914797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90EF60C-B41C-4CEF-BAAE-CF250DDC343D}"/>
              </a:ext>
            </a:extLst>
          </p:cNvPr>
          <p:cNvSpPr txBox="1">
            <a:spLocks/>
          </p:cNvSpPr>
          <p:nvPr/>
        </p:nvSpPr>
        <p:spPr>
          <a:xfrm>
            <a:off x="256421" y="874089"/>
            <a:ext cx="2677279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Game Concept</a:t>
            </a:r>
          </a:p>
        </p:txBody>
      </p:sp>
    </p:spTree>
    <p:extLst>
      <p:ext uri="{BB962C8B-B14F-4D97-AF65-F5344CB8AC3E}">
        <p14:creationId xmlns:p14="http://schemas.microsoft.com/office/powerpoint/2010/main" val="130843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ì¬ ë¬´ë£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57F3318C-15E0-45E4-91F5-E2F5B6853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370" r="75105">
                        <a14:foregroundMark x1="22899" y1="51389" x2="42227" y2="49167"/>
                        <a14:foregroundMark x1="42227" y1="49167" x2="73529" y2="51806"/>
                        <a14:foregroundMark x1="73529" y1="51806" x2="75105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00" r="19720" b="48808"/>
          <a:stretch/>
        </p:blipFill>
        <p:spPr bwMode="auto">
          <a:xfrm>
            <a:off x="9092969" y="3006097"/>
            <a:ext cx="4717857" cy="294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99A1A003-2B29-4FD8-9CA8-27B129E50071}"/>
              </a:ext>
            </a:extLst>
          </p:cNvPr>
          <p:cNvGrpSpPr/>
          <p:nvPr/>
        </p:nvGrpSpPr>
        <p:grpSpPr>
          <a:xfrm>
            <a:off x="470814" y="1595032"/>
            <a:ext cx="8447588" cy="4050316"/>
            <a:chOff x="470814" y="1595032"/>
            <a:chExt cx="8447588" cy="4050316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C0F555F-26D1-45A6-9579-0F454389133E}"/>
                </a:ext>
              </a:extLst>
            </p:cNvPr>
            <p:cNvCxnSpPr>
              <a:cxnSpLocks/>
            </p:cNvCxnSpPr>
            <p:nvPr/>
          </p:nvCxnSpPr>
          <p:spPr>
            <a:xfrm>
              <a:off x="4465895" y="3752193"/>
              <a:ext cx="2018791" cy="1389104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BC01B01-328D-41FF-A634-568A33BBA502}"/>
                </a:ext>
              </a:extLst>
            </p:cNvPr>
            <p:cNvCxnSpPr/>
            <p:nvPr/>
          </p:nvCxnSpPr>
          <p:spPr>
            <a:xfrm flipH="1">
              <a:off x="4572000" y="2302918"/>
              <a:ext cx="1539330" cy="136919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F21E781-6595-4499-B57A-D3640D55C912}"/>
                </a:ext>
              </a:extLst>
            </p:cNvPr>
            <p:cNvCxnSpPr>
              <a:cxnSpLocks/>
            </p:cNvCxnSpPr>
            <p:nvPr/>
          </p:nvCxnSpPr>
          <p:spPr>
            <a:xfrm>
              <a:off x="2704180" y="2258280"/>
              <a:ext cx="1867820" cy="1471890"/>
            </a:xfrm>
            <a:prstGeom prst="line">
              <a:avLst/>
            </a:prstGeom>
            <a:ln w="762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307B344-3C3D-452E-98A0-1598D9051919}"/>
                </a:ext>
              </a:extLst>
            </p:cNvPr>
            <p:cNvCxnSpPr/>
            <p:nvPr/>
          </p:nvCxnSpPr>
          <p:spPr>
            <a:xfrm flipV="1">
              <a:off x="2580965" y="3846580"/>
              <a:ext cx="1991035" cy="139865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A0B4739-2CF8-42AB-BCD9-FD84C24D81F7}"/>
                </a:ext>
              </a:extLst>
            </p:cNvPr>
            <p:cNvSpPr/>
            <p:nvPr/>
          </p:nvSpPr>
          <p:spPr>
            <a:xfrm>
              <a:off x="6111330" y="1595032"/>
              <a:ext cx="2807072" cy="707886"/>
            </a:xfrm>
            <a:prstGeom prst="rect">
              <a:avLst/>
            </a:prstGeom>
            <a:ln w="76200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아내와 딸이 있는 가정의 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가장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아버지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892F275-B5C6-4132-B882-7E42AD9FA15B}"/>
                </a:ext>
              </a:extLst>
            </p:cNvPr>
            <p:cNvSpPr/>
            <p:nvPr/>
          </p:nvSpPr>
          <p:spPr>
            <a:xfrm>
              <a:off x="552656" y="5245238"/>
              <a:ext cx="2028309" cy="400110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제약회사  연구원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5B320FE-59C0-48F5-B63D-A1A55BF84B3B}"/>
                </a:ext>
              </a:extLst>
            </p:cNvPr>
            <p:cNvSpPr/>
            <p:nvPr/>
          </p:nvSpPr>
          <p:spPr>
            <a:xfrm>
              <a:off x="470814" y="1844763"/>
              <a:ext cx="2235873" cy="400110"/>
            </a:xfrm>
            <a:prstGeom prst="rect">
              <a:avLst/>
            </a:prstGeom>
            <a:ln w="76200"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 중반의 남자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7FBF9D-1C0B-4501-B155-7AC4D90C04B3}"/>
                </a:ext>
              </a:extLst>
            </p:cNvPr>
            <p:cNvSpPr/>
            <p:nvPr/>
          </p:nvSpPr>
          <p:spPr>
            <a:xfrm>
              <a:off x="6447066" y="5141297"/>
              <a:ext cx="2335863" cy="400110"/>
            </a:xfrm>
            <a:prstGeom prst="rect">
              <a:avLst/>
            </a:prstGeom>
            <a:ln w="76200">
              <a:solidFill>
                <a:schemeClr val="accent3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혼잣말을 잘함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F7B81EA-070E-43A4-AFF2-ECD0C6E6B1FC}"/>
              </a:ext>
            </a:extLst>
          </p:cNvPr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3909AA00-D665-4AF4-8EA8-95C7CBEC4B70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  <a:endParaRPr 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872EB2-6203-4482-9DAB-912843130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7986" y="-6009307"/>
            <a:ext cx="3462003" cy="24694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678589-F287-4B05-87AA-840766A69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623" y="-4872034"/>
            <a:ext cx="1944078" cy="12744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1E8C122-3EF1-4B44-B78C-AD69DABEBC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23" t="10633" r="8993" b="13061"/>
          <a:stretch/>
        </p:blipFill>
        <p:spPr>
          <a:xfrm>
            <a:off x="11323763" y="-3861778"/>
            <a:ext cx="1870087" cy="11706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EFDA70-B468-43D9-90C5-7979E0C7C521}"/>
              </a:ext>
            </a:extLst>
          </p:cNvPr>
          <p:cNvSpPr txBox="1"/>
          <p:nvPr/>
        </p:nvSpPr>
        <p:spPr>
          <a:xfrm>
            <a:off x="10928886" y="-2195300"/>
            <a:ext cx="144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집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비행기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E7562B5-9956-4F17-8896-E362DCD86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21195" y="-4839184"/>
            <a:ext cx="2152355" cy="13132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47D45CF-A80D-468C-B0D3-45497CDB0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87661" y="-3786930"/>
            <a:ext cx="2152355" cy="118429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EE1FF-C128-4D1C-87D4-AB28C47D2E46}"/>
              </a:ext>
            </a:extLst>
          </p:cNvPr>
          <p:cNvSpPr txBox="1"/>
          <p:nvPr/>
        </p:nvSpPr>
        <p:spPr>
          <a:xfrm>
            <a:off x="10064490" y="-1555937"/>
            <a:ext cx="3246983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주인공은 비행기를 타고 이동하다가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한 섬에 불시착하게 된다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9F48C-118B-4852-AA24-B0B21DDF6F48}"/>
              </a:ext>
            </a:extLst>
          </p:cNvPr>
          <p:cNvSpPr txBox="1"/>
          <p:nvPr/>
        </p:nvSpPr>
        <p:spPr>
          <a:xfrm>
            <a:off x="14593033" y="-1555937"/>
            <a:ext cx="3246983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비행기에 남아있는 부상자와 섬의 주민들과 함께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좀비에 대항하며 생존한다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7AD44A-2E30-4DD1-AB49-0133160213E2}"/>
              </a:ext>
            </a:extLst>
          </p:cNvPr>
          <p:cNvSpPr txBox="1"/>
          <p:nvPr/>
        </p:nvSpPr>
        <p:spPr>
          <a:xfrm>
            <a:off x="15268860" y="-2195300"/>
            <a:ext cx="144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좀비 섬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CA9F6C-BA41-4FEF-9AE3-2C626D3D6482}"/>
              </a:ext>
            </a:extLst>
          </p:cNvPr>
          <p:cNvSpPr/>
          <p:nvPr/>
        </p:nvSpPr>
        <p:spPr>
          <a:xfrm>
            <a:off x="552656" y="-5488214"/>
            <a:ext cx="2599508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87BF760-E4EB-48F7-9C55-75192465B932}"/>
              </a:ext>
            </a:extLst>
          </p:cNvPr>
          <p:cNvSpPr txBox="1">
            <a:spLocks/>
          </p:cNvSpPr>
          <p:nvPr/>
        </p:nvSpPr>
        <p:spPr>
          <a:xfrm>
            <a:off x="247374" y="-5437414"/>
            <a:ext cx="9144000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Player Character</a:t>
            </a:r>
          </a:p>
        </p:txBody>
      </p:sp>
      <p:sp>
        <p:nvSpPr>
          <p:cNvPr id="34" name="Subtitle 1">
            <a:extLst>
              <a:ext uri="{FF2B5EF4-FFF2-40B4-BE49-F238E27FC236}">
                <a16:creationId xmlns:a16="http://schemas.microsoft.com/office/drawing/2014/main" id="{92766E87-75D9-4E54-9954-69606B281705}"/>
              </a:ext>
            </a:extLst>
          </p:cNvPr>
          <p:cNvSpPr txBox="1">
            <a:spLocks/>
          </p:cNvSpPr>
          <p:nvPr/>
        </p:nvSpPr>
        <p:spPr>
          <a:xfrm>
            <a:off x="4217515" y="-5313942"/>
            <a:ext cx="6872251" cy="4548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플레이어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조작 및 상태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8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방향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점프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달리기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앉기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벽타기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사다리오르기 등 구현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.</a:t>
            </a: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무기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파이프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빠루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등 근거리 무기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돌격 소총과 같은 현대식 무기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특징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속도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: 1m/s (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앉아서이동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) 2m/s (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걷기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), 6m/s (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달리기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)</a:t>
            </a: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818EDC-55FE-4E74-A618-EAFEE5135B7D}"/>
              </a:ext>
            </a:extLst>
          </p:cNvPr>
          <p:cNvSpPr/>
          <p:nvPr/>
        </p:nvSpPr>
        <p:spPr>
          <a:xfrm>
            <a:off x="552656" y="-151933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캐릭터 정보</a:t>
            </a:r>
            <a:endParaRPr lang="en-US" altLang="ko-KR" dirty="0"/>
          </a:p>
          <a:p>
            <a:r>
              <a:rPr lang="ko-KR" altLang="en-US" dirty="0"/>
              <a:t>성별 </a:t>
            </a:r>
            <a:r>
              <a:rPr lang="en-US" altLang="ko-KR" dirty="0"/>
              <a:t>: </a:t>
            </a:r>
            <a:r>
              <a:rPr lang="ko-KR" altLang="en-US" dirty="0"/>
              <a:t>남자</a:t>
            </a:r>
          </a:p>
          <a:p>
            <a:r>
              <a:rPr lang="ko-KR" altLang="en-US" dirty="0"/>
              <a:t>직업 </a:t>
            </a:r>
            <a:r>
              <a:rPr lang="en-US" altLang="ko-KR" dirty="0"/>
              <a:t>: </a:t>
            </a:r>
            <a:r>
              <a:rPr lang="ko-KR" altLang="en-US" dirty="0"/>
              <a:t>외과의사</a:t>
            </a:r>
          </a:p>
          <a:p>
            <a:r>
              <a:rPr lang="ko-KR" altLang="en-US" dirty="0"/>
              <a:t>키 </a:t>
            </a:r>
            <a:r>
              <a:rPr lang="en-US" altLang="ko-KR" dirty="0"/>
              <a:t>: 180cm</a:t>
            </a:r>
          </a:p>
          <a:p>
            <a:r>
              <a:rPr lang="ko-KR" altLang="en-US" dirty="0"/>
              <a:t>나이 </a:t>
            </a:r>
            <a:r>
              <a:rPr lang="en-US" altLang="ko-KR" dirty="0"/>
              <a:t>: 38</a:t>
            </a:r>
          </a:p>
          <a:p>
            <a:endParaRPr lang="en-US" altLang="ko-KR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6458306-84C0-4E8F-B8FA-C6F680FA33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627"/>
          <a:stretch/>
        </p:blipFill>
        <p:spPr>
          <a:xfrm>
            <a:off x="564595" y="-5022529"/>
            <a:ext cx="3130405" cy="341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1881C9-2F16-4EC0-BF20-CBBDC0EA57E3}"/>
              </a:ext>
            </a:extLst>
          </p:cNvPr>
          <p:cNvSpPr/>
          <p:nvPr/>
        </p:nvSpPr>
        <p:spPr>
          <a:xfrm>
            <a:off x="914400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DFEE154-E721-46B4-9287-FE1CE0E67EC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627"/>
          <a:stretch/>
        </p:blipFill>
        <p:spPr>
          <a:xfrm>
            <a:off x="3152164" y="2320296"/>
            <a:ext cx="2627462" cy="2863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07A8F3E-B18F-40F6-8469-664B12707B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37" b="92694" l="1881" r="97302">
                        <a14:foregroundMark x1="9975" y1="43379" x2="5397" y2="38356"/>
                        <a14:foregroundMark x1="5397" y1="38356" x2="6378" y2="48097"/>
                        <a14:foregroundMark x1="6378" y1="48097" x2="7686" y2="38356"/>
                        <a14:foregroundMark x1="7686" y1="38356" x2="3516" y2="32420"/>
                        <a14:foregroundMark x1="3516" y1="32420" x2="8913" y2="35616"/>
                        <a14:foregroundMark x1="8913" y1="35616" x2="11365" y2="44901"/>
                        <a14:foregroundMark x1="11365" y1="44901" x2="6378" y2="49011"/>
                        <a14:foregroundMark x1="6378" y1="49011" x2="3761" y2="57991"/>
                        <a14:foregroundMark x1="3761" y1="57991" x2="10221" y2="56164"/>
                        <a14:foregroundMark x1="10221" y1="56164" x2="7686" y2="55099"/>
                        <a14:foregroundMark x1="3761" y1="35008" x2="1881" y2="31507"/>
                        <a14:foregroundMark x1="17907" y1="86454" x2="13982" y2="92998"/>
                        <a14:foregroundMark x1="13982" y1="92998" x2="28536" y2="89193"/>
                        <a14:foregroundMark x1="88226" y1="53729" x2="94767" y2="53577"/>
                        <a14:foregroundMark x1="94767" y1="53577" x2="94031" y2="43531"/>
                        <a14:foregroundMark x1="94031" y1="43531" x2="87735" y2="38356"/>
                        <a14:foregroundMark x1="96484" y1="46728" x2="97302" y2="49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13582" y="3752192"/>
            <a:ext cx="3513582" cy="1887509"/>
          </a:xfrm>
          <a:prstGeom prst="rect">
            <a:avLst/>
          </a:prstGeom>
        </p:spPr>
      </p:pic>
      <p:pic>
        <p:nvPicPr>
          <p:cNvPr id="2052" name="Picture 4" descr="í­ë°, ë³ì´, ìí¥">
            <a:extLst>
              <a:ext uri="{FF2B5EF4-FFF2-40B4-BE49-F238E27FC236}">
                <a16:creationId xmlns:a16="http://schemas.microsoft.com/office/drawing/2014/main" id="{6F044E12-6160-4DC2-B147-E6231497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22" y="2623366"/>
            <a:ext cx="1827220" cy="104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7631E4-EF6C-48D2-99F3-143CD67047C7}"/>
              </a:ext>
            </a:extLst>
          </p:cNvPr>
          <p:cNvSpPr/>
          <p:nvPr/>
        </p:nvSpPr>
        <p:spPr>
          <a:xfrm>
            <a:off x="571228" y="823289"/>
            <a:ext cx="2235874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3B4146FD-6ACE-4AE8-B072-6A1873A0889A}"/>
              </a:ext>
            </a:extLst>
          </p:cNvPr>
          <p:cNvSpPr txBox="1">
            <a:spLocks/>
          </p:cNvSpPr>
          <p:nvPr/>
        </p:nvSpPr>
        <p:spPr>
          <a:xfrm>
            <a:off x="256421" y="874089"/>
            <a:ext cx="2620129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Character &amp; Story</a:t>
            </a:r>
          </a:p>
        </p:txBody>
      </p:sp>
    </p:spTree>
    <p:extLst>
      <p:ext uri="{BB962C8B-B14F-4D97-AF65-F5344CB8AC3E}">
        <p14:creationId xmlns:p14="http://schemas.microsoft.com/office/powerpoint/2010/main" val="228900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-0.2908 -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0.41389 -2.22222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389 -3.33333E-6 L 0.75243 -0.231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7 2.22222E-6 L -0.49219 2.22222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7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0.1901 0.2969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7" y="14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243 -0.23194 L 0.94548 0.0650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53" y="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1"/>
          <p:cNvSpPr txBox="1">
            <a:spLocks/>
          </p:cNvSpPr>
          <p:nvPr/>
        </p:nvSpPr>
        <p:spPr>
          <a:xfrm>
            <a:off x="10270028" y="1554598"/>
            <a:ext cx="6872251" cy="4548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크기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: </a:t>
            </a: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3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개의 </a:t>
            </a:r>
            <a:r>
              <a:rPr lang="ko-KR" alt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퍼시스턴스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레벨과 총 </a:t>
            </a:r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__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개의 레벨로 구성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r>
              <a: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Height</a:t>
            </a:r>
            <a:r>
              <a:rPr lang="ko-KR" alt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맵을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통한 </a:t>
            </a:r>
            <a:r>
              <a:rPr lang="ko-KR" alt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지오메트리</a:t>
            </a:r>
            <a:r>
              <a:rPr lang="ko-KR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고딕"/>
                <a:cs typeface="Arial" pitchFamily="34" charset="0"/>
              </a:rPr>
              <a:t> 생성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고딕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나눔고딕"/>
              <a:cs typeface="Arial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78435" y="1787516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778435" y="2336155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778435" y="2917452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778435" y="3492219"/>
            <a:ext cx="130628" cy="13062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DD3A1E4-FC02-480F-8C5D-D6D6DB5F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3" y="1321878"/>
            <a:ext cx="4315098" cy="4710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ABA2C3-FC39-44BC-AED9-16D685215447}"/>
              </a:ext>
            </a:extLst>
          </p:cNvPr>
          <p:cNvSpPr/>
          <p:nvPr/>
        </p:nvSpPr>
        <p:spPr>
          <a:xfrm>
            <a:off x="0" y="6883592"/>
            <a:ext cx="9144000" cy="685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BDC017A-8DB7-4C5B-909B-5DCF91CE7476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  <a:endParaRPr 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A8BEBB-7F5C-4566-B055-2CB193482A00}"/>
              </a:ext>
            </a:extLst>
          </p:cNvPr>
          <p:cNvGrpSpPr/>
          <p:nvPr/>
        </p:nvGrpSpPr>
        <p:grpSpPr>
          <a:xfrm>
            <a:off x="5033916" y="1359272"/>
            <a:ext cx="4744519" cy="11821594"/>
            <a:chOff x="5033916" y="1359272"/>
            <a:chExt cx="4744519" cy="1182159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FF88850-2346-4968-B625-3BD3003BCC45}"/>
                </a:ext>
              </a:extLst>
            </p:cNvPr>
            <p:cNvGrpSpPr/>
            <p:nvPr/>
          </p:nvGrpSpPr>
          <p:grpSpPr>
            <a:xfrm>
              <a:off x="5033916" y="1359272"/>
              <a:ext cx="4505977" cy="3670164"/>
              <a:chOff x="5033916" y="1359272"/>
              <a:chExt cx="4505977" cy="3670164"/>
            </a:xfrm>
          </p:grpSpPr>
          <p:sp>
            <p:nvSpPr>
              <p:cNvPr id="24" name="Subtitle 1">
                <a:extLst>
                  <a:ext uri="{FF2B5EF4-FFF2-40B4-BE49-F238E27FC236}">
                    <a16:creationId xmlns:a16="http://schemas.microsoft.com/office/drawing/2014/main" id="{A406B66C-9D47-489A-AF5F-3FE70F4501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3916" y="1359272"/>
                <a:ext cx="4505977" cy="450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SzPct val="150000"/>
                  <a:buFont typeface="Arial"/>
                  <a:buNone/>
                  <a:defRPr sz="3200" b="0" kern="1200">
                    <a:solidFill>
                      <a:srgbClr val="252525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SzPct val="100000"/>
                  <a:buFont typeface="Courier New"/>
                  <a:buNone/>
                  <a:defRPr sz="14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+mj-lt"/>
                  <a:buNone/>
                  <a:defRPr sz="12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넓이 </a:t>
                </a:r>
                <a:endPara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  <a:p>
                <a:pPr algn="l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  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- 4Km</a:t>
                </a:r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X</a:t>
                </a:r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4Km</a:t>
                </a:r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(4033m X</a:t>
                </a:r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4033m)</a:t>
                </a:r>
              </a:p>
            </p:txBody>
          </p:sp>
          <p:sp>
            <p:nvSpPr>
              <p:cNvPr id="25" name="Subtitle 1">
                <a:extLst>
                  <a:ext uri="{FF2B5EF4-FFF2-40B4-BE49-F238E27FC236}">
                    <a16:creationId xmlns:a16="http://schemas.microsoft.com/office/drawing/2014/main" id="{BDA6D9A2-67CD-4517-AB7B-19BF6B43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3916" y="2296454"/>
                <a:ext cx="4505977" cy="450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SzPct val="150000"/>
                  <a:buFont typeface="Arial"/>
                  <a:buNone/>
                  <a:defRPr sz="3200" b="0" kern="1200">
                    <a:solidFill>
                      <a:srgbClr val="252525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SzPct val="100000"/>
                  <a:buFont typeface="Courier New"/>
                  <a:buNone/>
                  <a:defRPr sz="14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+mj-lt"/>
                  <a:buNone/>
                  <a:defRPr sz="12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높이 </a:t>
                </a:r>
                <a:endPara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  <a:p>
                <a:pPr algn="l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  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- 260m(</a:t>
                </a:r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최고점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), 0m (</a:t>
                </a:r>
                <a:r>
                  <a:rPr lang="ko-KR" altLang="en-US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최저점</a:t>
                </a:r>
                <a:r>
                  <a:rPr lang="en-US" altLang="ko-KR" sz="1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) </a:t>
                </a:r>
              </a:p>
            </p:txBody>
          </p:sp>
          <p:sp>
            <p:nvSpPr>
              <p:cNvPr id="37" name="Subtitle 1">
                <a:extLst>
                  <a:ext uri="{FF2B5EF4-FFF2-40B4-BE49-F238E27FC236}">
                    <a16:creationId xmlns:a16="http://schemas.microsoft.com/office/drawing/2014/main" id="{D3B84C6A-1644-4EC0-8AC6-9F372A8343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3916" y="4578929"/>
                <a:ext cx="4505977" cy="450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SzPct val="150000"/>
                  <a:buFont typeface="Arial"/>
                  <a:buNone/>
                  <a:defRPr sz="3200" b="0" kern="1200">
                    <a:solidFill>
                      <a:srgbClr val="252525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SzPct val="100000"/>
                  <a:buFont typeface="Courier New"/>
                  <a:buNone/>
                  <a:defRPr sz="14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+mj-lt"/>
                  <a:buNone/>
                  <a:defRPr sz="12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특징 </a:t>
                </a:r>
                <a:endPara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 - 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포스트 </a:t>
                </a:r>
                <a:r>
                  <a:rPr lang="ko-KR" altLang="en-US" sz="1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아포칼립스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적인 레벨 디자인</a:t>
                </a:r>
                <a:endPara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 - 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사막화가 일부 진행된 섬</a:t>
                </a: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.</a:t>
                </a:r>
                <a:b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</a:b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 - 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마을은 총 </a:t>
                </a: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4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개가 있으며</a:t>
                </a: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, 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각 컨셉을 지님</a:t>
                </a: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26" name="Subtitle 1">
                <a:extLst>
                  <a:ext uri="{FF2B5EF4-FFF2-40B4-BE49-F238E27FC236}">
                    <a16:creationId xmlns:a16="http://schemas.microsoft.com/office/drawing/2014/main" id="{2111EAC1-B7B3-4433-9F3E-80C246C0B8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3916" y="3266965"/>
                <a:ext cx="4505977" cy="450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SzPct val="150000"/>
                  <a:buFont typeface="Arial"/>
                  <a:buNone/>
                  <a:defRPr sz="3200" b="0" kern="1200">
                    <a:solidFill>
                      <a:srgbClr val="252525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SzPct val="100000"/>
                  <a:buFont typeface="Courier New"/>
                  <a:buNone/>
                  <a:defRPr sz="14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+mj-lt"/>
                  <a:buNone/>
                  <a:defRPr sz="12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이동 소요 시간 </a:t>
                </a:r>
                <a:endPara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  <a:p>
                <a:pPr algn="l"/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  - 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도보</a:t>
                </a: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(Jog)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</a:t>
                </a: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: 11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분 소요</a:t>
                </a: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 </a:t>
                </a:r>
              </a:p>
              <a:p>
                <a:pPr algn="l"/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  - 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자동차 </a:t>
                </a: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: 3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분 예상</a:t>
                </a:r>
                <a:b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</a:br>
                <a:r>
                  <a:rPr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  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CC7686-3F49-43D0-A1D1-9676E2E67811}"/>
                </a:ext>
              </a:extLst>
            </p:cNvPr>
            <p:cNvGrpSpPr/>
            <p:nvPr/>
          </p:nvGrpSpPr>
          <p:grpSpPr>
            <a:xfrm>
              <a:off x="5272458" y="8361099"/>
              <a:ext cx="4505977" cy="4819767"/>
              <a:chOff x="5272458" y="8361099"/>
              <a:chExt cx="4505977" cy="4819767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DC88FA4-BDFE-4CF0-B2AD-8D74E30E81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461" t="15185" r="8062" b="11918"/>
              <a:stretch/>
            </p:blipFill>
            <p:spPr>
              <a:xfrm>
                <a:off x="5355521" y="9926211"/>
                <a:ext cx="1703125" cy="96154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97AB151-781E-4B88-9CF3-70E6F58255B2}"/>
                  </a:ext>
                </a:extLst>
              </p:cNvPr>
              <p:cNvSpPr/>
              <p:nvPr/>
            </p:nvSpPr>
            <p:spPr>
              <a:xfrm>
                <a:off x="7105549" y="9905731"/>
                <a:ext cx="1387240" cy="10005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Tropical Village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9FA588D-71D4-4A87-9874-A6FB24350F85}"/>
                  </a:ext>
                </a:extLst>
              </p:cNvPr>
              <p:cNvSpPr/>
              <p:nvPr/>
            </p:nvSpPr>
            <p:spPr>
              <a:xfrm>
                <a:off x="7105549" y="11029681"/>
                <a:ext cx="1387240" cy="1000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Desert Town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35DB396-9577-4192-ABC7-677EC8596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38" t="11716" r="15190" b="19803"/>
              <a:stretch/>
            </p:blipFill>
            <p:spPr>
              <a:xfrm>
                <a:off x="5355521" y="11049781"/>
                <a:ext cx="1703125" cy="96154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A1BC139-0B28-4F6E-9383-DD41BF66587C}"/>
                  </a:ext>
                </a:extLst>
              </p:cNvPr>
              <p:cNvSpPr/>
              <p:nvPr/>
            </p:nvSpPr>
            <p:spPr>
              <a:xfrm>
                <a:off x="7105549" y="12180301"/>
                <a:ext cx="1387240" cy="10005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Residential Area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70869C77-7681-45FF-AC6E-1B3B7C007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866" t="10590" r="18982" b="32813"/>
              <a:stretch/>
            </p:blipFill>
            <p:spPr>
              <a:xfrm>
                <a:off x="5355521" y="12199811"/>
                <a:ext cx="1726190" cy="96154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B7433F1-8251-4AA4-BDB6-1A52E5747307}"/>
                  </a:ext>
                </a:extLst>
              </p:cNvPr>
              <p:cNvSpPr/>
              <p:nvPr/>
            </p:nvSpPr>
            <p:spPr>
              <a:xfrm>
                <a:off x="7105549" y="8771436"/>
                <a:ext cx="1387240" cy="10005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Crushed City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79BE8C4-561B-42D0-B052-58D18D730F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2220" t="11378" r="20754" b="32475"/>
              <a:stretch/>
            </p:blipFill>
            <p:spPr>
              <a:xfrm>
                <a:off x="5355522" y="8791285"/>
                <a:ext cx="1729228" cy="96154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sp>
            <p:nvSpPr>
              <p:cNvPr id="35" name="Subtitle 1">
                <a:extLst>
                  <a:ext uri="{FF2B5EF4-FFF2-40B4-BE49-F238E27FC236}">
                    <a16:creationId xmlns:a16="http://schemas.microsoft.com/office/drawing/2014/main" id="{78EAE621-4492-477A-922B-EE7549AFEB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2458" y="8361099"/>
                <a:ext cx="4505977" cy="4505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SzPct val="150000"/>
                  <a:buFont typeface="Arial"/>
                  <a:buNone/>
                  <a:defRPr sz="3200" b="0" kern="1200">
                    <a:solidFill>
                      <a:srgbClr val="252525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SzPct val="100000"/>
                  <a:buFont typeface="Courier New"/>
                  <a:buNone/>
                  <a:defRPr sz="14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+mj-lt"/>
                  <a:buNone/>
                  <a:defRPr sz="12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100" b="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Concepts</a:t>
                </a:r>
                <a:endParaRPr lang="en-US" altLang="ko-KR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EA44751-D40D-4A82-9129-965CD72952A3}"/>
              </a:ext>
            </a:extLst>
          </p:cNvPr>
          <p:cNvGrpSpPr/>
          <p:nvPr/>
        </p:nvGrpSpPr>
        <p:grpSpPr>
          <a:xfrm>
            <a:off x="2705100" y="2133600"/>
            <a:ext cx="2567358" cy="3438028"/>
            <a:chOff x="2705100" y="2133600"/>
            <a:chExt cx="2567358" cy="3438028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7FDC041-E85D-4C07-A8D2-47C6FAFF9F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100" y="2133600"/>
              <a:ext cx="2567358" cy="333183"/>
            </a:xfrm>
            <a:prstGeom prst="straightConnector1">
              <a:avLst/>
            </a:prstGeom>
            <a:ln w="762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A40B179-23D4-406E-BE68-232CE798B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100" y="3266965"/>
              <a:ext cx="2567358" cy="76118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769374A-0C42-46B5-BA57-4D7E6F3036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1400" y="3896350"/>
              <a:ext cx="1656366" cy="450506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26F1B72-E559-4DC7-9EDC-A8FAB1FA0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4200" y="4820590"/>
              <a:ext cx="2113566" cy="7510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C1836E8-02EE-4715-9342-D6D5FE8075D2}"/>
              </a:ext>
            </a:extLst>
          </p:cNvPr>
          <p:cNvSpPr/>
          <p:nvPr/>
        </p:nvSpPr>
        <p:spPr>
          <a:xfrm>
            <a:off x="561703" y="823289"/>
            <a:ext cx="4315098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11C35C0-A37C-4E1E-95D2-FCBFB8727DE5}"/>
              </a:ext>
            </a:extLst>
          </p:cNvPr>
          <p:cNvSpPr txBox="1">
            <a:spLocks/>
          </p:cNvSpPr>
          <p:nvPr/>
        </p:nvSpPr>
        <p:spPr>
          <a:xfrm>
            <a:off x="256421" y="874089"/>
            <a:ext cx="2677279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Main World Level</a:t>
            </a:r>
          </a:p>
        </p:txBody>
      </p:sp>
    </p:spTree>
    <p:extLst>
      <p:ext uri="{BB962C8B-B14F-4D97-AF65-F5344CB8AC3E}">
        <p14:creationId xmlns:p14="http://schemas.microsoft.com/office/powerpoint/2010/main" val="90053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-1.039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1"/>
          <p:cNvSpPr txBox="1">
            <a:spLocks/>
          </p:cNvSpPr>
          <p:nvPr/>
        </p:nvSpPr>
        <p:spPr>
          <a:xfrm>
            <a:off x="4226562" y="1003765"/>
            <a:ext cx="6872251" cy="4548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50000"/>
              <a:buFont typeface="Arial"/>
              <a:buNone/>
              <a:defRPr sz="3200" b="0" kern="1200">
                <a:solidFill>
                  <a:srgbClr val="25252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SzPct val="100000"/>
              <a:buFont typeface="Courier New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+mj-lt"/>
              <a:buNone/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상태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대기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추격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공격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Bark(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바커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), Spit(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스피터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종류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워커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(Walker) :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일반 좀비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림퍼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(limper) :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기는 좀비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바커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(Barker) :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소리쳐 아군을 모으는 좀비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체이서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(Chaser) :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높은 질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(?)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의 몸을 가진 좀비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스피터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Spiter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 :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원거리로 공격하는 좀비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파퍼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Poper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 :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터지는 좀비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특징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속도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: 0.5m/s (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이동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–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림퍼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), 1m/s (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기본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–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걷기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), </a:t>
            </a:r>
          </a:p>
          <a:p>
            <a:pPr algn="l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2m/s (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기본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-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달리기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</a:p>
          <a:p>
            <a:pPr algn="l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체력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: 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다른 좀비들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&lt;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파퍼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&lt;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체이서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l"/>
            <a:endParaRPr lang="en-US" altLang="ko-KR" sz="22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1" b="99505" l="1664" r="979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04" y="1001453"/>
            <a:ext cx="3028693" cy="33925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815" y="2374050"/>
            <a:ext cx="3556747" cy="35336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DCEE5FC-AD13-4EA9-9787-C84CE859DA31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  <a:endParaRPr 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EA25ED-0B0D-459E-ABD1-02596CC00273}"/>
              </a:ext>
            </a:extLst>
          </p:cNvPr>
          <p:cNvSpPr/>
          <p:nvPr/>
        </p:nvSpPr>
        <p:spPr>
          <a:xfrm>
            <a:off x="561703" y="823289"/>
            <a:ext cx="2029097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597345-C47C-45C8-96E8-8D660DA006BD}"/>
              </a:ext>
            </a:extLst>
          </p:cNvPr>
          <p:cNvSpPr txBox="1">
            <a:spLocks/>
          </p:cNvSpPr>
          <p:nvPr/>
        </p:nvSpPr>
        <p:spPr>
          <a:xfrm>
            <a:off x="256422" y="874089"/>
            <a:ext cx="2420104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Enemy - Zombie</a:t>
            </a:r>
          </a:p>
        </p:txBody>
      </p:sp>
    </p:spTree>
    <p:extLst>
      <p:ext uri="{BB962C8B-B14F-4D97-AF65-F5344CB8AC3E}">
        <p14:creationId xmlns:p14="http://schemas.microsoft.com/office/powerpoint/2010/main" val="40513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59851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6B86BD5-C529-45CC-85A2-10308D6347F9}"/>
              </a:ext>
            </a:extLst>
          </p:cNvPr>
          <p:cNvSpPr txBox="1">
            <a:spLocks/>
          </p:cNvSpPr>
          <p:nvPr/>
        </p:nvSpPr>
        <p:spPr>
          <a:xfrm>
            <a:off x="0" y="138240"/>
            <a:ext cx="9144000" cy="450510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소개</a:t>
            </a:r>
            <a:endParaRPr 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F62C47-32BA-4982-86B2-EB224F795FF5}"/>
              </a:ext>
            </a:extLst>
          </p:cNvPr>
          <p:cNvSpPr txBox="1"/>
          <p:nvPr/>
        </p:nvSpPr>
        <p:spPr>
          <a:xfrm>
            <a:off x="-2376397" y="-1851274"/>
            <a:ext cx="21343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HUD</a:t>
            </a:r>
            <a:b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Stamina HUD</a:t>
            </a: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 Weapon HUD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Ammo Counter HUD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46008A-7ADB-47F9-A216-D14BF122ADDF}"/>
              </a:ext>
            </a:extLst>
          </p:cNvPr>
          <p:cNvSpPr/>
          <p:nvPr/>
        </p:nvSpPr>
        <p:spPr>
          <a:xfrm>
            <a:off x="561703" y="823289"/>
            <a:ext cx="371747" cy="313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D6C4BD5-5A91-475E-8880-BF07AB40DFFC}"/>
              </a:ext>
            </a:extLst>
          </p:cNvPr>
          <p:cNvSpPr txBox="1">
            <a:spLocks/>
          </p:cNvSpPr>
          <p:nvPr/>
        </p:nvSpPr>
        <p:spPr>
          <a:xfrm>
            <a:off x="256421" y="874089"/>
            <a:ext cx="2677279" cy="242325"/>
          </a:xfrm>
          <a:prstGeom prst="rect">
            <a:avLst/>
          </a:prstGeom>
        </p:spPr>
        <p:txBody>
          <a:bodyPr vert="horz" lIns="360000" tIns="45720" rIns="91440" bIns="7200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EE00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UI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784532-A522-44B6-B737-E7FE9BEA6CF3}"/>
              </a:ext>
            </a:extLst>
          </p:cNvPr>
          <p:cNvSpPr/>
          <p:nvPr/>
        </p:nvSpPr>
        <p:spPr>
          <a:xfrm>
            <a:off x="9172352" y="0"/>
            <a:ext cx="9144000" cy="685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3D1A75C-1BF1-496E-9E21-DD74AE8BEC68}"/>
              </a:ext>
            </a:extLst>
          </p:cNvPr>
          <p:cNvGrpSpPr/>
          <p:nvPr/>
        </p:nvGrpSpPr>
        <p:grpSpPr>
          <a:xfrm>
            <a:off x="614444" y="1240480"/>
            <a:ext cx="16804286" cy="5049782"/>
            <a:chOff x="614444" y="1240480"/>
            <a:chExt cx="16804286" cy="504978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5289A27-C1F8-425B-B2DE-D5DF99DBC20E}"/>
                </a:ext>
              </a:extLst>
            </p:cNvPr>
            <p:cNvGrpSpPr/>
            <p:nvPr/>
          </p:nvGrpSpPr>
          <p:grpSpPr>
            <a:xfrm>
              <a:off x="614444" y="1240480"/>
              <a:ext cx="7701453" cy="5049782"/>
              <a:chOff x="614444" y="1240480"/>
              <a:chExt cx="7701453" cy="504978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40278" y="5204286"/>
                <a:ext cx="2134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HP, Stamina HUD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A474CF0-FD7A-40E3-9920-B5E9FE117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444" y="1240480"/>
                <a:ext cx="7701453" cy="386498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1B0EF96-3347-40C4-9C82-F6C503C084D9}"/>
                  </a:ext>
                </a:extLst>
              </p:cNvPr>
              <p:cNvSpPr/>
              <p:nvPr/>
            </p:nvSpPr>
            <p:spPr>
              <a:xfrm>
                <a:off x="704674" y="4758144"/>
                <a:ext cx="1442908" cy="31718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2AA3827-C527-47F2-8C41-2E71B626DA05}"/>
                  </a:ext>
                </a:extLst>
              </p:cNvPr>
              <p:cNvSpPr/>
              <p:nvPr/>
            </p:nvSpPr>
            <p:spPr>
              <a:xfrm>
                <a:off x="639610" y="5314307"/>
                <a:ext cx="125834" cy="12583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93FC83-0251-46F5-8AB7-640AE98E8DDA}"/>
                  </a:ext>
                </a:extLst>
              </p:cNvPr>
              <p:cNvSpPr/>
              <p:nvPr/>
            </p:nvSpPr>
            <p:spPr>
              <a:xfrm>
                <a:off x="7222921" y="4219662"/>
                <a:ext cx="1040234" cy="855669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83E2B0-1B15-46EE-95ED-37888973F912}"/>
                  </a:ext>
                </a:extLst>
              </p:cNvPr>
              <p:cNvSpPr txBox="1"/>
              <p:nvPr/>
            </p:nvSpPr>
            <p:spPr>
              <a:xfrm>
                <a:off x="740277" y="5563352"/>
                <a:ext cx="5769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Active Weapon, Ammo Counter HUD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D47E35E2-324A-4568-9CC1-594ED7BE9FA4}"/>
                  </a:ext>
                </a:extLst>
              </p:cNvPr>
              <p:cNvSpPr/>
              <p:nvPr/>
            </p:nvSpPr>
            <p:spPr>
              <a:xfrm>
                <a:off x="639610" y="5673373"/>
                <a:ext cx="125834" cy="12583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C347B6-C2F1-49BC-8DCC-581B1AA2477B}"/>
                  </a:ext>
                </a:extLst>
              </p:cNvPr>
              <p:cNvSpPr txBox="1"/>
              <p:nvPr/>
            </p:nvSpPr>
            <p:spPr>
              <a:xfrm>
                <a:off x="740277" y="5920930"/>
                <a:ext cx="5769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Minimap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HUD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E809B69A-FD21-4AF2-8C2A-1C2B7287AA6B}"/>
                  </a:ext>
                </a:extLst>
              </p:cNvPr>
              <p:cNvSpPr/>
              <p:nvPr/>
            </p:nvSpPr>
            <p:spPr>
              <a:xfrm>
                <a:off x="639610" y="6030951"/>
                <a:ext cx="125834" cy="12583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C90D5E6-F9CF-4B62-86F4-A2900EE0CFA0}"/>
                  </a:ext>
                </a:extLst>
              </p:cNvPr>
              <p:cNvSpPr/>
              <p:nvPr/>
            </p:nvSpPr>
            <p:spPr>
              <a:xfrm>
                <a:off x="7222921" y="1325461"/>
                <a:ext cx="956345" cy="973122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4F8A6E0-DBD5-4BF3-94FB-5829DD7099CF}"/>
                </a:ext>
              </a:extLst>
            </p:cNvPr>
            <p:cNvGrpSpPr/>
            <p:nvPr/>
          </p:nvGrpSpPr>
          <p:grpSpPr>
            <a:xfrm>
              <a:off x="9734055" y="1257056"/>
              <a:ext cx="7684675" cy="4834942"/>
              <a:chOff x="9734055" y="1257056"/>
              <a:chExt cx="7684675" cy="483494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0B2E4E0-E8A9-4225-92D5-1C782D76D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055" y="1257056"/>
                <a:ext cx="7684675" cy="3853772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295846D-A6D4-42B0-9097-AE5ED052CCD6}"/>
                  </a:ext>
                </a:extLst>
              </p:cNvPr>
              <p:cNvSpPr/>
              <p:nvPr/>
            </p:nvSpPr>
            <p:spPr>
              <a:xfrm>
                <a:off x="12017686" y="1717763"/>
                <a:ext cx="5063814" cy="771438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102F899-A786-41ED-8253-EED7F7785773}"/>
                  </a:ext>
                </a:extLst>
              </p:cNvPr>
              <p:cNvSpPr/>
              <p:nvPr/>
            </p:nvSpPr>
            <p:spPr>
              <a:xfrm>
                <a:off x="12017686" y="2594062"/>
                <a:ext cx="2168214" cy="2282737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90E7564-E90B-47D2-A097-37EF27A84CD4}"/>
                  </a:ext>
                </a:extLst>
              </p:cNvPr>
              <p:cNvSpPr/>
              <p:nvPr/>
            </p:nvSpPr>
            <p:spPr>
              <a:xfrm>
                <a:off x="14252886" y="2594062"/>
                <a:ext cx="2828614" cy="1152195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DD7F009-EA3E-4759-82FC-4162E2C0E261}"/>
                  </a:ext>
                </a:extLst>
              </p:cNvPr>
              <p:cNvSpPr txBox="1"/>
              <p:nvPr/>
            </p:nvSpPr>
            <p:spPr>
              <a:xfrm>
                <a:off x="9871578" y="5282582"/>
                <a:ext cx="1825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Main Menu UI</a:t>
                </a: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B31AD2EE-AF04-422D-82A3-0C9C74C0285D}"/>
                  </a:ext>
                </a:extLst>
              </p:cNvPr>
              <p:cNvSpPr/>
              <p:nvPr/>
            </p:nvSpPr>
            <p:spPr>
              <a:xfrm>
                <a:off x="9770910" y="5392603"/>
                <a:ext cx="125834" cy="12583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39C769-80CF-4F82-BD33-1AD2C8C4AC2F}"/>
                  </a:ext>
                </a:extLst>
              </p:cNvPr>
              <p:cNvSpPr txBox="1"/>
              <p:nvPr/>
            </p:nvSpPr>
            <p:spPr>
              <a:xfrm>
                <a:off x="12116966" y="5284516"/>
                <a:ext cx="2135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Equiped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Item HUD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02A6D75C-CDE8-4136-B95C-35678E668AAB}"/>
                  </a:ext>
                </a:extLst>
              </p:cNvPr>
              <p:cNvSpPr/>
              <p:nvPr/>
            </p:nvSpPr>
            <p:spPr>
              <a:xfrm>
                <a:off x="12016299" y="5394537"/>
                <a:ext cx="125834" cy="12583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A0F306-AB94-4023-81AF-DDB63BD22B4F}"/>
                  </a:ext>
                </a:extLst>
              </p:cNvPr>
              <p:cNvSpPr txBox="1"/>
              <p:nvPr/>
            </p:nvSpPr>
            <p:spPr>
              <a:xfrm>
                <a:off x="14673152" y="5273544"/>
                <a:ext cx="19267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Inventory UI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7D9F1E7A-032C-40FB-9E82-F469F18980AE}"/>
                  </a:ext>
                </a:extLst>
              </p:cNvPr>
              <p:cNvSpPr/>
              <p:nvPr/>
            </p:nvSpPr>
            <p:spPr>
              <a:xfrm>
                <a:off x="14573308" y="5383565"/>
                <a:ext cx="125834" cy="125834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F70799-2EBA-48CB-A29D-65842C140659}"/>
                  </a:ext>
                </a:extLst>
              </p:cNvPr>
              <p:cNvSpPr txBox="1"/>
              <p:nvPr/>
            </p:nvSpPr>
            <p:spPr>
              <a:xfrm>
                <a:off x="9871578" y="5720732"/>
                <a:ext cx="1825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State HUD</a:t>
                </a: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4DD5E54F-B44B-440D-9D16-E112F52B8C03}"/>
                  </a:ext>
                </a:extLst>
              </p:cNvPr>
              <p:cNvSpPr/>
              <p:nvPr/>
            </p:nvSpPr>
            <p:spPr>
              <a:xfrm>
                <a:off x="9770910" y="5830753"/>
                <a:ext cx="125834" cy="12583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EBD2F9-DC0C-4250-964E-6C110B93FB54}"/>
                  </a:ext>
                </a:extLst>
              </p:cNvPr>
              <p:cNvSpPr txBox="1"/>
              <p:nvPr/>
            </p:nvSpPr>
            <p:spPr>
              <a:xfrm>
                <a:off x="12116966" y="5722666"/>
                <a:ext cx="1322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Character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41E5264-150D-4AAE-BBBC-936788271172}"/>
                  </a:ext>
                </a:extLst>
              </p:cNvPr>
              <p:cNvSpPr/>
              <p:nvPr/>
            </p:nvSpPr>
            <p:spPr>
              <a:xfrm>
                <a:off x="12016299" y="5832687"/>
                <a:ext cx="125834" cy="125834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6EB90D9-CBE0-4F3C-AC7D-DB96C702ED78}"/>
                  </a:ext>
                </a:extLst>
              </p:cNvPr>
              <p:cNvSpPr/>
              <p:nvPr/>
            </p:nvSpPr>
            <p:spPr>
              <a:xfrm>
                <a:off x="9779311" y="2066926"/>
                <a:ext cx="2168214" cy="3000374"/>
              </a:xfrm>
              <a:prstGeom prst="rect">
                <a:avLst/>
              </a:prstGeom>
              <a:noFill/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7655064-5B22-4888-9A8A-7B202B1D4566}"/>
                  </a:ext>
                </a:extLst>
              </p:cNvPr>
              <p:cNvSpPr/>
              <p:nvPr/>
            </p:nvSpPr>
            <p:spPr>
              <a:xfrm>
                <a:off x="11169474" y="1430744"/>
                <a:ext cx="806626" cy="95685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120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-1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5379</TotalTime>
  <Words>971</Words>
  <Application>Microsoft Office PowerPoint</Application>
  <PresentationFormat>화면 슬라이드 쇼(4:3)</PresentationFormat>
  <Paragraphs>255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나눔고딕</vt:lpstr>
      <vt:lpstr>나눔스퀘어 Bold</vt:lpstr>
      <vt:lpstr>Adobe 고딕 Std B</vt:lpstr>
      <vt:lpstr>Calibri</vt:lpstr>
      <vt:lpstr>1HoonModern Bold</vt:lpstr>
      <vt:lpstr>Calibri Light</vt:lpstr>
      <vt:lpstr>배달의민족 주아</vt:lpstr>
      <vt:lpstr>맑은 고딕</vt:lpstr>
      <vt:lpstr>Arial</vt:lpstr>
      <vt:lpstr>210 콤퓨타세탁 R</vt:lpstr>
      <vt:lpstr>D2Coding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원성연</dc:creator>
  <cp:lastModifiedBy>원 성연</cp:lastModifiedBy>
  <cp:revision>276</cp:revision>
  <dcterms:created xsi:type="dcterms:W3CDTF">2017-06-23T03:01:31Z</dcterms:created>
  <dcterms:modified xsi:type="dcterms:W3CDTF">2018-12-01T12:12:51Z</dcterms:modified>
</cp:coreProperties>
</file>